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ppt/comments/comment3.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4.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28"/>
  </p:notesMasterIdLst>
  <p:handoutMasterIdLst>
    <p:handoutMasterId r:id="rId29"/>
  </p:handoutMasterIdLst>
  <p:sldIdLst>
    <p:sldId id="256" r:id="rId5"/>
    <p:sldId id="281" r:id="rId6"/>
    <p:sldId id="259" r:id="rId7"/>
    <p:sldId id="282" r:id="rId8"/>
    <p:sldId id="262" r:id="rId9"/>
    <p:sldId id="263" r:id="rId10"/>
    <p:sldId id="280" r:id="rId11"/>
    <p:sldId id="264" r:id="rId12"/>
    <p:sldId id="265" r:id="rId13"/>
    <p:sldId id="267" r:id="rId14"/>
    <p:sldId id="277" r:id="rId15"/>
    <p:sldId id="278" r:id="rId16"/>
    <p:sldId id="271" r:id="rId17"/>
    <p:sldId id="270" r:id="rId18"/>
    <p:sldId id="261" r:id="rId19"/>
    <p:sldId id="269" r:id="rId20"/>
    <p:sldId id="273" r:id="rId21"/>
    <p:sldId id="274" r:id="rId22"/>
    <p:sldId id="275" r:id="rId23"/>
    <p:sldId id="268" r:id="rId24"/>
    <p:sldId id="279" r:id="rId25"/>
    <p:sldId id="272" r:id="rId26"/>
    <p:sldId id="258" r:id="rId2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allen@stanford.edu" initials="a" lastIdx="16" clrIdx="0">
    <p:extLst>
      <p:ext uri="{19B8F6BF-5375-455C-9EA6-DF929625EA0E}">
        <p15:presenceInfo xmlns:p15="http://schemas.microsoft.com/office/powerpoint/2012/main" userId="55a017f28fab0b02" providerId="Windows Live"/>
      </p:ext>
    </p:extLst>
  </p:cmAuthor>
  <p:cmAuthor id="2" name="David Jump" initials="DJ" lastIdx="10" clrIdx="1">
    <p:extLst>
      <p:ext uri="{19B8F6BF-5375-455C-9EA6-DF929625EA0E}">
        <p15:presenceInfo xmlns:p15="http://schemas.microsoft.com/office/powerpoint/2012/main" userId="S-1-5-21-1145599664-1323100836-2121204433-1344" providerId="AD"/>
      </p:ext>
    </p:extLst>
  </p:cmAuthor>
  <p:cmAuthor id="3" name="Raphael Vitti" initials="RV" lastIdx="1" clrIdx="2">
    <p:extLst>
      <p:ext uri="{19B8F6BF-5375-455C-9EA6-DF929625EA0E}">
        <p15:presenceInfo xmlns:p15="http://schemas.microsoft.com/office/powerpoint/2012/main" userId="S-1-5-21-1145599664-1323100836-2121204433-11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B22D"/>
    <a:srgbClr val="006B3F"/>
    <a:srgbClr val="0038A8"/>
    <a:srgbClr val="3366CC"/>
    <a:srgbClr val="6666FF"/>
    <a:srgbClr val="800080"/>
    <a:srgbClr val="3399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73247" autoAdjust="0"/>
  </p:normalViewPr>
  <p:slideViewPr>
    <p:cSldViewPr>
      <p:cViewPr varScale="1">
        <p:scale>
          <a:sx n="53" d="100"/>
          <a:sy n="53" d="100"/>
        </p:scale>
        <p:origin x="1482" y="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26T22:06:05.505" idx="15">
    <p:pos x="10" y="10"/>
    <p:text>Review example of 3-P and 4-p models!</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8-25T22:50:56.518" idx="11">
    <p:pos x="10" y="10"/>
    <p:text>Add a conclusion about this?</p:text>
    <p:extLst>
      <p:ext uri="{C676402C-5697-4E1C-873F-D02D1690AC5C}">
        <p15:threadingInfo xmlns:p15="http://schemas.microsoft.com/office/powerpoint/2012/main" timeZoneBias="360"/>
      </p:ext>
    </p:extLst>
  </p:cm>
  <p:cm authorId="1" dt="2017-08-26T09:43:55.486" idx="14">
    <p:pos x="10" y="106"/>
    <p:text>Replace this with savings vs. uncertainty plot?</p:text>
    <p:extLst>
      <p:ext uri="{C676402C-5697-4E1C-873F-D02D1690AC5C}">
        <p15:threadingInfo xmlns:p15="http://schemas.microsoft.com/office/powerpoint/2012/main" timeZoneBias="360">
          <p15:parentCm authorId="1" idx="1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8-25T23:04:52.505" idx="12">
    <p:pos x="10" y="10"/>
    <p:text>Better transition?</p:text>
    <p:extLst>
      <p:ext uri="{C676402C-5697-4E1C-873F-D02D1690AC5C}">
        <p15:threadingInfo xmlns:p15="http://schemas.microsoft.com/office/powerpoint/2012/main" timeZoneBias="3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8-23T00:01:06.178" idx="10">
    <p:pos x="2707" y="3099"/>
    <p:text>Which sites is this approach well suited for?</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6CF12FEF-D19E-4CAE-A17D-3DE22AC3D7DE}" type="datetimeFigureOut">
              <a:rPr lang="en-US"/>
              <a:pPr>
                <a:defRPr/>
              </a:pPr>
              <a:t>9/1/2017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defRPr>
            </a:lvl1pPr>
          </a:lstStyle>
          <a:p>
            <a:pPr>
              <a:defRPr/>
            </a:pPr>
            <a:fld id="{3F01BFBB-7170-46E2-BFAA-98E000F93517}" type="slidenum">
              <a:rPr lang="en-US"/>
              <a:pPr>
                <a:defRPr/>
              </a:pPr>
              <a:t>‹#›</a:t>
            </a:fld>
            <a:endParaRPr lang="en-US"/>
          </a:p>
        </p:txBody>
      </p:sp>
    </p:spTree>
    <p:extLst>
      <p:ext uri="{BB962C8B-B14F-4D97-AF65-F5344CB8AC3E}">
        <p14:creationId xmlns:p14="http://schemas.microsoft.com/office/powerpoint/2010/main" val="3401986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E9251-96E8-4792-9803-89BB1030B8DC}" type="datetimeFigureOut">
              <a:rPr lang="en-US" smtClean="0"/>
              <a:t>9/1/2017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6A641-CECA-4A90-8D23-FE44416DE7AE}" type="slidenum">
              <a:rPr lang="en-US" smtClean="0"/>
              <a:t>‹#›</a:t>
            </a:fld>
            <a:endParaRPr lang="en-US"/>
          </a:p>
        </p:txBody>
      </p:sp>
    </p:spTree>
    <p:extLst>
      <p:ext uri="{BB962C8B-B14F-4D97-AF65-F5344CB8AC3E}">
        <p14:creationId xmlns:p14="http://schemas.microsoft.com/office/powerpoint/2010/main" val="66400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1</a:t>
            </a:fld>
            <a:endParaRPr lang="en-US"/>
          </a:p>
        </p:txBody>
      </p:sp>
    </p:spTree>
    <p:extLst>
      <p:ext uri="{BB962C8B-B14F-4D97-AF65-F5344CB8AC3E}">
        <p14:creationId xmlns:p14="http://schemas.microsoft.com/office/powerpoint/2010/main" val="2869233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plot excludes 16 sites for which the calculated percent uncertainty was very high--greater than 1,000%.  As noted, low calculated savings often led to high percentage uncertainties.</a:t>
            </a:r>
          </a:p>
        </p:txBody>
      </p:sp>
      <p:sp>
        <p:nvSpPr>
          <p:cNvPr id="4" name="Slide Number Placeholder 3"/>
          <p:cNvSpPr>
            <a:spLocks noGrp="1"/>
          </p:cNvSpPr>
          <p:nvPr>
            <p:ph type="sldNum" sz="quarter" idx="10"/>
          </p:nvPr>
        </p:nvSpPr>
        <p:spPr/>
        <p:txBody>
          <a:bodyPr/>
          <a:lstStyle/>
          <a:p>
            <a:fld id="{1126A641-CECA-4A90-8D23-FE44416DE7AE}" type="slidenum">
              <a:rPr lang="en-US" smtClean="0"/>
              <a:t>11</a:t>
            </a:fld>
            <a:endParaRPr lang="en-US"/>
          </a:p>
        </p:txBody>
      </p:sp>
    </p:spTree>
    <p:extLst>
      <p:ext uri="{BB962C8B-B14F-4D97-AF65-F5344CB8AC3E}">
        <p14:creationId xmlns:p14="http://schemas.microsoft.com/office/powerpoint/2010/main" val="3135763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shows sites with calculated savings &gt; or = 10%, and savings uncertainty &lt;= 50%, categorized by energy efficiency measure.  M&amp;V calculated savings for vat fryer replacement measure were lower than deemed savings at many sites. Additionally, sites with larger baseline gas usage tended to demonstrate M&amp;V savings greater than deemed, and smaller sites, smaller. Both of these are potential areas for further investigation. </a:t>
            </a:r>
          </a:p>
          <a:p>
            <a:endParaRPr lang="en-US" dirty="0"/>
          </a:p>
          <a:p>
            <a:r>
              <a:rPr lang="en-US" dirty="0"/>
              <a:t>Water heating measures were disproportionately represented in the “low savings” subset (not shown in this plot). </a:t>
            </a:r>
          </a:p>
        </p:txBody>
      </p:sp>
      <p:sp>
        <p:nvSpPr>
          <p:cNvPr id="4" name="Slide Number Placeholder 3"/>
          <p:cNvSpPr>
            <a:spLocks noGrp="1"/>
          </p:cNvSpPr>
          <p:nvPr>
            <p:ph type="sldNum" sz="quarter" idx="10"/>
          </p:nvPr>
        </p:nvSpPr>
        <p:spPr/>
        <p:txBody>
          <a:bodyPr/>
          <a:lstStyle/>
          <a:p>
            <a:fld id="{1126A641-CECA-4A90-8D23-FE44416DE7AE}" type="slidenum">
              <a:rPr lang="en-US" smtClean="0"/>
              <a:t>12</a:t>
            </a:fld>
            <a:endParaRPr lang="en-US"/>
          </a:p>
        </p:txBody>
      </p:sp>
    </p:spTree>
    <p:extLst>
      <p:ext uri="{BB962C8B-B14F-4D97-AF65-F5344CB8AC3E}">
        <p14:creationId xmlns:p14="http://schemas.microsoft.com/office/powerpoint/2010/main" val="3623492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table  shows that, for 178 sites in the dataset (41%), we were able to calculate savings with uncertainty of under 50% at 95% confidence, meeting our threshold to accept the estimate.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Additionally, we could reasonably conclude that 220 more sites (51%) had savings between -10% and 10%, because the baseline models for this sub-set fit well , with an average CV(RMSE) of 6.5%. This indicated that the high uncertainty in this group mostly resulted from the low relative savings rather than inaccurate models.  Water heating measures were disproportionately represented in this subset, indicating an area for further investigation.  Thus, for 92% of sites in the sample, the baseline models fit well enough that we could either characterize the exact level of savings, or conclude that it was low.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Negative savings presents an area for potential further investigation. Any of these sites could be subject to “non-routine events” that resulted in either over- or under-estimating energy savings. If an estimate of negative or low savings is found to be reliable based on a well-fitting baseline model, it may indicate poor installation or commissioning of the measure. </a:t>
            </a:r>
          </a:p>
        </p:txBody>
      </p:sp>
      <p:sp>
        <p:nvSpPr>
          <p:cNvPr id="4" name="Slide Number Placeholder 3"/>
          <p:cNvSpPr>
            <a:spLocks noGrp="1"/>
          </p:cNvSpPr>
          <p:nvPr>
            <p:ph type="sldNum" sz="quarter" idx="10"/>
          </p:nvPr>
        </p:nvSpPr>
        <p:spPr/>
        <p:txBody>
          <a:bodyPr/>
          <a:lstStyle/>
          <a:p>
            <a:fld id="{1126A641-CECA-4A90-8D23-FE44416DE7AE}" type="slidenum">
              <a:rPr lang="en-US" smtClean="0"/>
              <a:t>13</a:t>
            </a:fld>
            <a:endParaRPr lang="en-US"/>
          </a:p>
        </p:txBody>
      </p:sp>
    </p:spTree>
    <p:extLst>
      <p:ext uri="{BB962C8B-B14F-4D97-AF65-F5344CB8AC3E}">
        <p14:creationId xmlns:p14="http://schemas.microsoft.com/office/powerpoint/2010/main" val="2619377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M&amp;V calculated savings: 230,000 </a:t>
            </a:r>
            <a:r>
              <a:rPr lang="en-US" altLang="en-US" dirty="0" err="1"/>
              <a:t>therms</a:t>
            </a:r>
            <a:r>
              <a:rPr lang="en-US" altLang="en-US" dirty="0"/>
              <a:t>/</a:t>
            </a:r>
            <a:r>
              <a:rPr lang="en-US" altLang="en-US" dirty="0" err="1"/>
              <a:t>yr</a:t>
            </a:r>
            <a:r>
              <a:rPr lang="en-US" altLang="en-US" dirty="0"/>
              <a:t>, vs sum of deemed savings: 770,000 </a:t>
            </a:r>
            <a:r>
              <a:rPr lang="en-US" altLang="en-US" dirty="0" err="1"/>
              <a:t>therms</a:t>
            </a:r>
            <a:r>
              <a:rPr lang="en-US" altLang="en-US" dirty="0"/>
              <a:t>/yr. Possible explanations for this disparity include: inaccurate deemed savings values (earlier discussion of vat fryer replacement measure), poor installation of measures, and non-routine events in the post-installation period (such as an increase in meals served), which could explain negative savings.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As discussed on previous slide, with low baseline model CV(RMSE), (&lt;10%), can conclude that savings has a magnitude of &lt;10% for around 50% of sites in the sample.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Predictability of baseline usage reduces level of savings that can be detected with given level of uncertainty.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14</a:t>
            </a:fld>
            <a:endParaRPr lang="en-US"/>
          </a:p>
        </p:txBody>
      </p:sp>
    </p:spTree>
    <p:extLst>
      <p:ext uri="{BB962C8B-B14F-4D97-AF65-F5344CB8AC3E}">
        <p14:creationId xmlns:p14="http://schemas.microsoft.com/office/powerpoint/2010/main" val="2800302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SoCal Gas indicated that it would be difficult to get meals served data=&gt;considered proprietary.  We could look at other consumption-related variables as a proxy. </a:t>
            </a:r>
          </a:p>
          <a:p>
            <a:endParaRPr lang="en-US" dirty="0"/>
          </a:p>
          <a:p>
            <a:r>
              <a:rPr lang="en-US" dirty="0"/>
              <a:t>As a result of our work, SoCal Gas will request production data from energy efficiency program participants in the future. </a:t>
            </a:r>
          </a:p>
        </p:txBody>
      </p:sp>
      <p:sp>
        <p:nvSpPr>
          <p:cNvPr id="4" name="Slide Number Placeholder 3"/>
          <p:cNvSpPr>
            <a:spLocks noGrp="1"/>
          </p:cNvSpPr>
          <p:nvPr>
            <p:ph type="sldNum" sz="quarter" idx="10"/>
          </p:nvPr>
        </p:nvSpPr>
        <p:spPr/>
        <p:txBody>
          <a:bodyPr/>
          <a:lstStyle/>
          <a:p>
            <a:fld id="{1126A641-CECA-4A90-8D23-FE44416DE7AE}" type="slidenum">
              <a:rPr lang="en-US" smtClean="0"/>
              <a:t>15</a:t>
            </a:fld>
            <a:endParaRPr lang="en-US"/>
          </a:p>
        </p:txBody>
      </p:sp>
    </p:spTree>
    <p:extLst>
      <p:ext uri="{BB962C8B-B14F-4D97-AF65-F5344CB8AC3E}">
        <p14:creationId xmlns:p14="http://schemas.microsoft.com/office/powerpoint/2010/main" val="397532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16</a:t>
            </a:fld>
            <a:endParaRPr lang="en-US"/>
          </a:p>
        </p:txBody>
      </p:sp>
    </p:spTree>
    <p:extLst>
      <p:ext uri="{BB962C8B-B14F-4D97-AF65-F5344CB8AC3E}">
        <p14:creationId xmlns:p14="http://schemas.microsoft.com/office/powerpoint/2010/main" val="3788113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table shows a breakdown of the sites in the low uncertainty/high savings subset. </a:t>
            </a:r>
          </a:p>
          <a:p>
            <a:endParaRPr lang="en-US" dirty="0"/>
          </a:p>
          <a:p>
            <a:r>
              <a:rPr lang="en-US" dirty="0"/>
              <a:t>Potential area for future study—water heating measures may have resulted in lower than expected savings. </a:t>
            </a:r>
          </a:p>
        </p:txBody>
      </p:sp>
      <p:sp>
        <p:nvSpPr>
          <p:cNvPr id="4" name="Slide Number Placeholder 3"/>
          <p:cNvSpPr>
            <a:spLocks noGrp="1"/>
          </p:cNvSpPr>
          <p:nvPr>
            <p:ph type="sldNum" sz="quarter" idx="10"/>
          </p:nvPr>
        </p:nvSpPr>
        <p:spPr/>
        <p:txBody>
          <a:bodyPr/>
          <a:lstStyle/>
          <a:p>
            <a:fld id="{1126A641-CECA-4A90-8D23-FE44416DE7AE}" type="slidenum">
              <a:rPr lang="en-US" smtClean="0"/>
              <a:t>17</a:t>
            </a:fld>
            <a:endParaRPr lang="en-US"/>
          </a:p>
        </p:txBody>
      </p:sp>
    </p:spTree>
    <p:extLst>
      <p:ext uri="{BB962C8B-B14F-4D97-AF65-F5344CB8AC3E}">
        <p14:creationId xmlns:p14="http://schemas.microsoft.com/office/powerpoint/2010/main" val="3979123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18</a:t>
            </a:fld>
            <a:endParaRPr lang="en-US"/>
          </a:p>
        </p:txBody>
      </p:sp>
    </p:spTree>
    <p:extLst>
      <p:ext uri="{BB962C8B-B14F-4D97-AF65-F5344CB8AC3E}">
        <p14:creationId xmlns:p14="http://schemas.microsoft.com/office/powerpoint/2010/main" val="1916468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19</a:t>
            </a:fld>
            <a:endParaRPr lang="en-US"/>
          </a:p>
        </p:txBody>
      </p:sp>
    </p:spTree>
    <p:extLst>
      <p:ext uri="{BB962C8B-B14F-4D97-AF65-F5344CB8AC3E}">
        <p14:creationId xmlns:p14="http://schemas.microsoft.com/office/powerpoint/2010/main" val="2858937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20</a:t>
            </a:fld>
            <a:endParaRPr lang="en-US"/>
          </a:p>
        </p:txBody>
      </p:sp>
    </p:spTree>
    <p:extLst>
      <p:ext uri="{BB962C8B-B14F-4D97-AF65-F5344CB8AC3E}">
        <p14:creationId xmlns:p14="http://schemas.microsoft.com/office/powerpoint/2010/main" val="394770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You’re probably familiar with the concept of measurement and verification, or M&amp;V, of energy savings. The recognized energy M&amp;V authority, the International Measurement &amp; Verification Protocol, defines M&amp;V as “the use of measurement to reliably determine energy savings within a facility as the result of an energy efficiency measure or measures.” This work involves M&amp;V of energy savings using a meter-based approach, which is codified in (IPMVP) Option C. </a:t>
            </a:r>
          </a:p>
          <a:p>
            <a:endParaRPr lang="en-US" dirty="0"/>
          </a:p>
          <a:p>
            <a:r>
              <a:rPr lang="en-US" dirty="0"/>
              <a:t>Specifically, option C involves developing a model to predict building energy use, before measures are implemented, and applying it to the post-installation conditions, to calculate an “adjusted baseline.”[Explain plot, and discontinuity in graph.]</a:t>
            </a:r>
          </a:p>
          <a:p>
            <a:endParaRPr lang="en-US" dirty="0"/>
          </a:p>
          <a:p>
            <a:r>
              <a:rPr lang="en-US" dirty="0"/>
              <a:t>[Series in red shows why it’s important to use a model.]</a:t>
            </a:r>
          </a:p>
          <a:p>
            <a:endParaRPr lang="en-US" dirty="0"/>
          </a:p>
          <a:p>
            <a:r>
              <a:rPr lang="en-US" dirty="0"/>
              <a:t>Baseline &amp; adjusted baseline shown in black</a:t>
            </a:r>
          </a:p>
          <a:p>
            <a:r>
              <a:rPr lang="en-US" dirty="0"/>
              <a:t>Measured post-install energy use shown in green</a:t>
            </a:r>
          </a:p>
          <a:p>
            <a:r>
              <a:rPr lang="en-US" dirty="0"/>
              <a:t>OAT shown in red</a:t>
            </a:r>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3</a:t>
            </a:fld>
            <a:endParaRPr lang="en-US"/>
          </a:p>
        </p:txBody>
      </p:sp>
    </p:spTree>
    <p:extLst>
      <p:ext uri="{BB962C8B-B14F-4D97-AF65-F5344CB8AC3E}">
        <p14:creationId xmlns:p14="http://schemas.microsoft.com/office/powerpoint/2010/main" val="22759782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linear (2P) heating degree day model (HDD-2P) and three-parameter change point outdoor air temperature model (CP-3P) had the lowest average baseline CV(RMSE), highlighted in the table. Each had similar distributions of CV(RMSE) shown in the previous plot.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Both models had average baseline CV(RMSE) values across 433 sites of approximately 6.8%, and both have only three parameters (the balance point temperature used to determine heating degree-days is the third parameter in the HDD model). The lower number of parameters keeps the number of degrees of freedom as high as possible, which minimizes uncertainty. Based on savings calculated with the 3P model , we selected the HDD model as the basis of our analysis.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ADDITIONAL NOTES (IF QUESTIONS ARISE): </a:t>
            </a:r>
          </a:p>
          <a:p>
            <a:r>
              <a:rPr lang="en-US" sz="1200" b="0" i="0" u="none" strike="noStrike" kern="1200" baseline="0" dirty="0">
                <a:solidFill>
                  <a:schemeClr val="tx1"/>
                </a:solidFill>
                <a:latin typeface="+mn-lt"/>
                <a:ea typeface="+mn-ea"/>
                <a:cs typeface="+mn-cs"/>
              </a:rPr>
              <a:t>As programmed, the 3-P model occasionally set the change point to a value that resulted in groups of as few as 2 data points being used to calculate a slope. The savings calculated with the 3P model showed one visible outlier with an impossible savings fraction greater than 100%. Thus, we chose to use the linear heating degree day (HDD) model as the basis of our analysis. </a:t>
            </a:r>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21</a:t>
            </a:fld>
            <a:endParaRPr lang="en-US"/>
          </a:p>
        </p:txBody>
      </p:sp>
    </p:spTree>
    <p:extLst>
      <p:ext uri="{BB962C8B-B14F-4D97-AF65-F5344CB8AC3E}">
        <p14:creationId xmlns:p14="http://schemas.microsoft.com/office/powerpoint/2010/main" val="3462568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HDD model generally predicts natural gas consumption well across range of baseline natural gas usage. </a:t>
            </a:r>
          </a:p>
        </p:txBody>
      </p:sp>
      <p:sp>
        <p:nvSpPr>
          <p:cNvPr id="4" name="Slide Number Placeholder 3"/>
          <p:cNvSpPr>
            <a:spLocks noGrp="1"/>
          </p:cNvSpPr>
          <p:nvPr>
            <p:ph type="sldNum" sz="quarter" idx="10"/>
          </p:nvPr>
        </p:nvSpPr>
        <p:spPr/>
        <p:txBody>
          <a:bodyPr/>
          <a:lstStyle/>
          <a:p>
            <a:fld id="{1126A641-CECA-4A90-8D23-FE44416DE7AE}" type="slidenum">
              <a:rPr lang="en-US" smtClean="0"/>
              <a:t>22</a:t>
            </a:fld>
            <a:endParaRPr lang="en-US"/>
          </a:p>
        </p:txBody>
      </p:sp>
    </p:spTree>
    <p:extLst>
      <p:ext uri="{BB962C8B-B14F-4D97-AF65-F5344CB8AC3E}">
        <p14:creationId xmlns:p14="http://schemas.microsoft.com/office/powerpoint/2010/main" val="1469985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motivation for this study arose from the state of California’s ambitious goals for scaling up energy efficiency. Recent legislation in California has encouraged utilities to pursue programs using “normalized metered energy consumption” in the M&amp;V approach, which corresponds to IPMVP option C. </a:t>
            </a:r>
          </a:p>
          <a:p>
            <a:endParaRPr lang="en-US" dirty="0"/>
          </a:p>
          <a:p>
            <a:r>
              <a:rPr lang="en-US" dirty="0"/>
              <a:t>This gave rise to utility pilot programs using a meter based approach, and we collaborated with the Southern California Gas Company (SoCal Gas) on one of these pilots. As you can imagine from the plot on the previous slide, two important considerations in applying a meter based approach are: the goodness of fit of the baseline energy model, and the level of energy savings that can be determined with confidence. We sought to investigate these points in our study. </a:t>
            </a:r>
          </a:p>
        </p:txBody>
      </p:sp>
      <p:sp>
        <p:nvSpPr>
          <p:cNvPr id="4" name="Slide Number Placeholder 3"/>
          <p:cNvSpPr>
            <a:spLocks noGrp="1"/>
          </p:cNvSpPr>
          <p:nvPr>
            <p:ph type="sldNum" sz="quarter" idx="10"/>
          </p:nvPr>
        </p:nvSpPr>
        <p:spPr/>
        <p:txBody>
          <a:bodyPr/>
          <a:lstStyle/>
          <a:p>
            <a:fld id="{1126A641-CECA-4A90-8D23-FE44416DE7AE}" type="slidenum">
              <a:rPr lang="en-US" smtClean="0"/>
              <a:t>4</a:t>
            </a:fld>
            <a:endParaRPr lang="en-US"/>
          </a:p>
        </p:txBody>
      </p:sp>
    </p:spTree>
    <p:extLst>
      <p:ext uri="{BB962C8B-B14F-4D97-AF65-F5344CB8AC3E}">
        <p14:creationId xmlns:p14="http://schemas.microsoft.com/office/powerpoint/2010/main" val="2184465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5</a:t>
            </a:fld>
            <a:endParaRPr lang="en-US"/>
          </a:p>
        </p:txBody>
      </p:sp>
    </p:spTree>
    <p:extLst>
      <p:ext uri="{BB962C8B-B14F-4D97-AF65-F5344CB8AC3E}">
        <p14:creationId xmlns:p14="http://schemas.microsoft.com/office/powerpoint/2010/main" val="468262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 well-fitting baseline model is essential for this M&amp;V approach. </a:t>
            </a:r>
          </a:p>
          <a:p>
            <a:endParaRPr lang="en-US" dirty="0"/>
          </a:p>
          <a:p>
            <a:r>
              <a:rPr lang="en-US" dirty="0"/>
              <a:t>Typically thought that this method is applicable for measures with &gt;10% energy savings. </a:t>
            </a:r>
          </a:p>
          <a:p>
            <a:endParaRPr lang="en-US" dirty="0"/>
          </a:p>
          <a:p>
            <a:r>
              <a:rPr lang="en-US" dirty="0"/>
              <a:t>Deemed values are assigned by utilities to common energy efficiency measures. </a:t>
            </a:r>
          </a:p>
          <a:p>
            <a:endParaRPr lang="en-US" dirty="0"/>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6</a:t>
            </a:fld>
            <a:endParaRPr lang="en-US"/>
          </a:p>
        </p:txBody>
      </p:sp>
    </p:spTree>
    <p:extLst>
      <p:ext uri="{BB962C8B-B14F-4D97-AF65-F5344CB8AC3E}">
        <p14:creationId xmlns:p14="http://schemas.microsoft.com/office/powerpoint/2010/main" val="3624611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SoCal Gas provided us with a data set of restaurants that had participated in their gas energy efficiency programs between 2013 and 2015, including monthly natural gas usage data, location, and type of measure implemented. We restricted the sample for this study to sites with a full year of baseline and post-installation energy use data available, and sites with only one measure implemented, since data was not available to distinguish the installation dates of multiple measures. This resulted in a final sample of 433 restaurants, all located in Southern California. (We added a month prior to and after the installation date to define baseline &amp; post-installation periods.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energy efficiency measures implemented could be grouped in two categories: installation of more efficient cooking equipment, and installation of more efficient water-heating equipment. All of the measures have associated “deemed” savings through California’s DEER database.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Cooking equipment measures: included replacements of vat fryers, convection ovens, &amp; griddles. Water heating measures included replacements of storage &amp; tankless water heaters. </a:t>
            </a:r>
          </a:p>
          <a:p>
            <a:endParaRPr lang="en-US" dirty="0"/>
          </a:p>
          <a:p>
            <a:r>
              <a:rPr lang="en-US" dirty="0"/>
              <a:t>We did not have data available for either the physical size of the restaurants, nor the volume of sales. However, we could use baseline annual natural gas usage as a proxy for size.</a:t>
            </a:r>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7</a:t>
            </a:fld>
            <a:endParaRPr lang="en-US"/>
          </a:p>
        </p:txBody>
      </p:sp>
    </p:spTree>
    <p:extLst>
      <p:ext uri="{BB962C8B-B14F-4D97-AF65-F5344CB8AC3E}">
        <p14:creationId xmlns:p14="http://schemas.microsoft.com/office/powerpoint/2010/main" val="2987493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Selecting the type of model is an important first step in applying a meter based approach. Models are often based on outdoor weather conditions, expressed in degree days, or average outdoor air temperature.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Normalized monthly natural gas consumption to </a:t>
            </a:r>
            <a:r>
              <a:rPr lang="en-US" dirty="0" err="1"/>
              <a:t>therms</a:t>
            </a:r>
            <a:r>
              <a:rPr lang="en-US" dirty="0"/>
              <a:t> per day. </a:t>
            </a:r>
            <a:r>
              <a:rPr lang="en-US" altLang="en-US" sz="1200" dirty="0"/>
              <a:t>Used the change-point algorithms developed under ASHRAE RP 1050 </a:t>
            </a:r>
          </a:p>
          <a:p>
            <a:r>
              <a:rPr lang="en-US" dirty="0"/>
              <a:t>Plots of CP models at end in presentation Appendix. </a:t>
            </a:r>
          </a:p>
          <a:p>
            <a:endParaRPr lang="en-US" dirty="0"/>
          </a:p>
          <a:p>
            <a:r>
              <a:rPr lang="en-US" dirty="0"/>
              <a:t>Balance point in 2-p HDD model was selected for each site to minimize CV(RMSE), a model accuracy metric. (Balance points </a:t>
            </a:r>
            <a:r>
              <a:rPr lang="en-US"/>
              <a:t>ranged from 55F to 75F). Both </a:t>
            </a:r>
            <a:r>
              <a:rPr lang="en-US" dirty="0"/>
              <a:t>2-P HDD and 3-P models have effectively 3 parameters. All other things being equal, having fewer parameters will result in lower uncertainty. (The balance point is effectively the third parameter in the 2P HDD model.) </a:t>
            </a:r>
          </a:p>
          <a:p>
            <a:endParaRPr lang="en-US" dirty="0"/>
          </a:p>
          <a:p>
            <a:r>
              <a:rPr lang="en-US" sz="1200" b="0" i="0" u="none" strike="noStrike" kern="1200" baseline="0" dirty="0">
                <a:solidFill>
                  <a:schemeClr val="tx1"/>
                </a:solidFill>
                <a:latin typeface="+mn-lt"/>
                <a:ea typeface="+mn-ea"/>
                <a:cs typeface="+mn-cs"/>
              </a:rPr>
              <a:t>As programmed, the change-point average monthly temperature model occasionally set the change point to a value that created groups of as little as two data points which were used to calculate the slope of the model. The change point value was selected to minimize the error between the baseline data and the models prediction of the baseline data. The 3P model showed one visible outlier with an impossible savings fraction greater than 100%. As a result, we chose to use the linear heating degree day (HDD) model as the basis of our analysis. </a:t>
            </a:r>
            <a:endParaRPr lang="en-US" dirty="0"/>
          </a:p>
          <a:p>
            <a:endParaRPr lang="en-US" dirty="0"/>
          </a:p>
          <a:p>
            <a:r>
              <a:rPr lang="en-US" dirty="0"/>
              <a:t>Random modeling error is the difference between the modeled and measured values at each point. </a:t>
            </a:r>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8</a:t>
            </a:fld>
            <a:endParaRPr lang="en-US"/>
          </a:p>
        </p:txBody>
      </p:sp>
    </p:spTree>
    <p:extLst>
      <p:ext uri="{BB962C8B-B14F-4D97-AF65-F5344CB8AC3E}">
        <p14:creationId xmlns:p14="http://schemas.microsoft.com/office/powerpoint/2010/main" val="4252371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ea typeface="+mn-ea"/>
                <a:cs typeface="+mn-cs"/>
              </a:rPr>
              <a:t>This plot shows the distribution of CV(RMSE) for each of the four model types. All four model types demonstrated similar distributions of CV(RMSE). Each model type demonstrates CV(RMSE) of 10% (or less) for at least 85% of the sites, indicating that each of the model types performed relatively well for a majority of the sites.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3-P change point model and 2P HDD  models had the lowest average CV(RMSE) values across all of the sites (approx. 6.8%),  and had similar distributions of CV. [And, both have only three parameters (the balance point temperature used to determine heating degree-days is the third parameter in the HDD model). The lower number of parameters keeps the number of degrees of freedom as high as possible, which minimizes uncertainty.]  Based on a nuance that undermined the savings calculation with the 3P model, we selected the  2-P HDD model as the basis of our analysis.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ADDITIONAL NOTES (IF QUESTIONS ARISE): </a:t>
            </a:r>
          </a:p>
          <a:p>
            <a:r>
              <a:rPr lang="en-US" sz="1200" b="0" i="0" u="none" strike="noStrike" kern="1200" baseline="0" dirty="0">
                <a:solidFill>
                  <a:schemeClr val="tx1"/>
                </a:solidFill>
                <a:latin typeface="+mn-lt"/>
                <a:ea typeface="+mn-ea"/>
                <a:cs typeface="+mn-cs"/>
              </a:rPr>
              <a:t>As programmed, the 3-P model occasionally set the change point to a value that resulted in groups of as few as 2 data points being used to calculate a slope. The savings calculated with the 3P model showed one visible outlier with an impossible savings fraction greater than 100%. Thus, we chose to use the linear heating degree day (HDD) model as the basis of our analysis.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Models are explaining variation in natural gas usage over the baseline period—doesn’t mean that gas usage is driven by outdoor air temperature!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ea typeface="+mn-ea"/>
              <a:cs typeface="+mn-cs"/>
            </a:endParaRPr>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9</a:t>
            </a:fld>
            <a:endParaRPr lang="en-US"/>
          </a:p>
        </p:txBody>
      </p:sp>
    </p:spTree>
    <p:extLst>
      <p:ext uri="{BB962C8B-B14F-4D97-AF65-F5344CB8AC3E}">
        <p14:creationId xmlns:p14="http://schemas.microsoft.com/office/powerpoint/2010/main" val="2557746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next step in the analysis was to calculate energy savings and uncertainty, using the HDD-2p model. We applied the baseline model to post-installation conditions to calculate the “adjusted baseline energy use.” We then subtracted  the measured post-installation energy use from the adjusted baseline to calculate the avoided energy use, or energy savings. We also compared the M&amp;V calculated savings to “deemed”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ASHRAE’s Guideline 14 , which addresses measurement &amp; verification, defines uncertainty as “the range of doubt surrounding a measured or calculated value within which the true value is expected to fall with some degree of confidence.” The use of models in the calculation introduce uncertainty into the savings estimate. ASHRAE Guideline 14 recommends a maximum of 50% savings uncertainty at 68% CI. We wanted to exceed that. We set a threshold of a maximum of 50% savings uncertainty at a 95% confidence interval, to deem savings estimates acceptable. Since the value of savings is in the denominator of the uncertainty calculation, sites with low savings often had high uncertainty. Since negative savings were calculated for some sites, resulting in a negative value of uncertainty, the magnitude of the uncertainty value was used. </a:t>
            </a:r>
          </a:p>
          <a:p>
            <a:endParaRPr lang="en-US" dirty="0"/>
          </a:p>
          <a:p>
            <a:endParaRPr lang="en-US" dirty="0"/>
          </a:p>
        </p:txBody>
      </p:sp>
      <p:sp>
        <p:nvSpPr>
          <p:cNvPr id="4" name="Slide Number Placeholder 3"/>
          <p:cNvSpPr>
            <a:spLocks noGrp="1"/>
          </p:cNvSpPr>
          <p:nvPr>
            <p:ph type="sldNum" sz="quarter" idx="10"/>
          </p:nvPr>
        </p:nvSpPr>
        <p:spPr/>
        <p:txBody>
          <a:bodyPr/>
          <a:lstStyle/>
          <a:p>
            <a:fld id="{1126A641-CECA-4A90-8D23-FE44416DE7AE}" type="slidenum">
              <a:rPr lang="en-US" smtClean="0"/>
              <a:t>10</a:t>
            </a:fld>
            <a:endParaRPr lang="en-US"/>
          </a:p>
        </p:txBody>
      </p:sp>
    </p:spTree>
    <p:extLst>
      <p:ext uri="{BB962C8B-B14F-4D97-AF65-F5344CB8AC3E}">
        <p14:creationId xmlns:p14="http://schemas.microsoft.com/office/powerpoint/2010/main" val="2833025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2"/>
          <p:cNvGrpSpPr>
            <a:grpSpLocks/>
          </p:cNvGrpSpPr>
          <p:nvPr/>
        </p:nvGrpSpPr>
        <p:grpSpPr bwMode="auto">
          <a:xfrm>
            <a:off x="0" y="914400"/>
            <a:ext cx="8839200" cy="2514600"/>
            <a:chOff x="0" y="576"/>
            <a:chExt cx="5472" cy="1584"/>
          </a:xfrm>
        </p:grpSpPr>
        <p:sp>
          <p:nvSpPr>
            <p:cNvPr id="5" name="Oval 2"/>
            <p:cNvSpPr>
              <a:spLocks noChangeArrowheads="1"/>
            </p:cNvSpPr>
            <p:nvPr/>
          </p:nvSpPr>
          <p:spPr bwMode="auto">
            <a:xfrm>
              <a:off x="144" y="576"/>
              <a:ext cx="1584" cy="1584"/>
            </a:xfrm>
            <a:prstGeom prst="ellipse">
              <a:avLst/>
            </a:prstGeom>
            <a:noFill/>
            <a:ln w="57150">
              <a:solidFill>
                <a:srgbClr val="006B3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6" name="Rectangle 3"/>
            <p:cNvSpPr>
              <a:spLocks noChangeArrowheads="1"/>
            </p:cNvSpPr>
            <p:nvPr/>
          </p:nvSpPr>
          <p:spPr bwMode="hidden">
            <a:xfrm>
              <a:off x="0" y="1056"/>
              <a:ext cx="2976" cy="7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7" name="Rectangle 4"/>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8" name="Freeform 10"/>
            <p:cNvSpPr>
              <a:spLocks noChangeArrowheads="1"/>
            </p:cNvSpPr>
            <p:nvPr/>
          </p:nvSpPr>
          <p:spPr bwMode="auto">
            <a:xfrm>
              <a:off x="384" y="960"/>
              <a:ext cx="144" cy="913"/>
            </a:xfrm>
            <a:custGeom>
              <a:avLst/>
              <a:gdLst>
                <a:gd name="T0" fmla="*/ 144 w 1000"/>
                <a:gd name="T1" fmla="*/ 913 h 1000"/>
                <a:gd name="T2" fmla="*/ 0 w 1000"/>
                <a:gd name="T3" fmla="*/ 913 h 1000"/>
                <a:gd name="T4" fmla="*/ 0 w 1000"/>
                <a:gd name="T5" fmla="*/ 0 h 1000"/>
                <a:gd name="T6" fmla="*/ 144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rgbClr val="EFB22D"/>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11"/>
            <p:cNvSpPr>
              <a:spLocks noChangeArrowheads="1"/>
            </p:cNvSpPr>
            <p:nvPr/>
          </p:nvSpPr>
          <p:spPr bwMode="auto">
            <a:xfrm>
              <a:off x="4944" y="1008"/>
              <a:ext cx="165" cy="864"/>
            </a:xfrm>
            <a:custGeom>
              <a:avLst/>
              <a:gdLst>
                <a:gd name="T0" fmla="*/ 0 w 1000"/>
                <a:gd name="T1" fmla="*/ 0 h 1000"/>
                <a:gd name="T2" fmla="*/ 165 w 1000"/>
                <a:gd name="T3" fmla="*/ 0 h 1000"/>
                <a:gd name="T4" fmla="*/ 165 w 1000"/>
                <a:gd name="T5" fmla="*/ 864 h 1000"/>
                <a:gd name="T6" fmla="*/ 0 w 1000"/>
                <a:gd name="T7" fmla="*/ 864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solidFill>
              <a:srgbClr val="FFFFFF"/>
            </a:solidFill>
            <a:ln w="76200" cap="flat" cmpd="sng">
              <a:solidFill>
                <a:schemeClr val="accent1"/>
              </a:solidFill>
              <a:prstDash val="solid"/>
              <a:miter lim="800000"/>
              <a:headEnd/>
              <a:tailEnd/>
            </a:ln>
          </p:spPr>
          <p:txBody>
            <a:bodyPr/>
            <a:lstStyle/>
            <a:p>
              <a:endParaRPr lang="en-US"/>
            </a:p>
          </p:txBody>
        </p:sp>
      </p:grpSp>
      <p:sp>
        <p:nvSpPr>
          <p:cNvPr id="88070" name="Rectangle 6"/>
          <p:cNvSpPr>
            <a:spLocks noGrp="1" noChangeArrowheads="1"/>
          </p:cNvSpPr>
          <p:nvPr>
            <p:ph type="subTitle" idx="1"/>
          </p:nvPr>
        </p:nvSpPr>
        <p:spPr>
          <a:xfrm>
            <a:off x="3048000" y="3581400"/>
            <a:ext cx="7518400" cy="1905000"/>
          </a:xfrm>
        </p:spPr>
        <p:txBody>
          <a:bodyPr/>
          <a:lstStyle>
            <a:lvl1pPr marL="0" indent="0">
              <a:buFont typeface="Wingdings" pitchFamily="2" charset="2"/>
              <a:buNone/>
              <a:defRPr/>
            </a:lvl1pPr>
          </a:lstStyle>
          <a:p>
            <a:pPr lvl="0"/>
            <a:r>
              <a:rPr lang="en-US" altLang="en-US" noProof="0"/>
              <a:t>Click to edit Master subtitle style</a:t>
            </a:r>
            <a:endParaRPr lang="en-US" altLang="en-US" noProof="0" dirty="0"/>
          </a:p>
        </p:txBody>
      </p:sp>
      <p:sp>
        <p:nvSpPr>
          <p:cNvPr id="88069" name="Rectangle 5"/>
          <p:cNvSpPr>
            <a:spLocks noGrp="1" noChangeArrowheads="1"/>
          </p:cNvSpPr>
          <p:nvPr>
            <p:ph type="ctrTitle"/>
          </p:nvPr>
        </p:nvSpPr>
        <p:spPr>
          <a:xfrm>
            <a:off x="1117600" y="1443038"/>
            <a:ext cx="9448800" cy="1600200"/>
          </a:xfrm>
        </p:spPr>
        <p:txBody>
          <a:bodyPr anchor="ctr"/>
          <a:lstStyle>
            <a:lvl1pPr>
              <a:defRPr/>
            </a:lvl1pPr>
          </a:lstStyle>
          <a:p>
            <a:pPr lvl="0"/>
            <a:r>
              <a:rPr lang="en-US" altLang="en-US" noProof="0"/>
              <a:t>Click to edit Master title style</a:t>
            </a:r>
            <a:endParaRPr lang="en-US" altLang="en-US" noProof="0" dirty="0"/>
          </a:p>
        </p:txBody>
      </p:sp>
      <p:sp>
        <p:nvSpPr>
          <p:cNvPr id="11" name="Rectangle 7"/>
          <p:cNvSpPr>
            <a:spLocks noGrp="1" noChangeArrowheads="1"/>
          </p:cNvSpPr>
          <p:nvPr>
            <p:ph type="dt" sz="half" idx="10"/>
          </p:nvPr>
        </p:nvSpPr>
        <p:spPr>
          <a:xfrm>
            <a:off x="914400" y="6248400"/>
            <a:ext cx="2540000" cy="457200"/>
          </a:xfrm>
        </p:spPr>
        <p:txBody>
          <a:bodyPr/>
          <a:lstStyle>
            <a:lvl1pPr>
              <a:defRPr/>
            </a:lvl1pPr>
          </a:lstStyle>
          <a:p>
            <a:pPr>
              <a:defRPr/>
            </a:pPr>
            <a:endParaRPr lang="en-US" altLang="en-US"/>
          </a:p>
        </p:txBody>
      </p:sp>
      <p:sp>
        <p:nvSpPr>
          <p:cNvPr id="12" name="Rectangle 8"/>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13" name="Rectangle 9"/>
          <p:cNvSpPr>
            <a:spLocks noGrp="1" noChangeArrowheads="1"/>
          </p:cNvSpPr>
          <p:nvPr>
            <p:ph type="sldNum" sz="quarter" idx="12"/>
          </p:nvPr>
        </p:nvSpPr>
        <p:spPr>
          <a:xfrm>
            <a:off x="8737600" y="6248400"/>
            <a:ext cx="2540000" cy="457200"/>
          </a:xfrm>
        </p:spPr>
        <p:txBody>
          <a:bodyPr/>
          <a:lstStyle>
            <a:lvl1pPr>
              <a:defRPr/>
            </a:lvl1pPr>
          </a:lstStyle>
          <a:p>
            <a:pPr>
              <a:defRPr/>
            </a:pPr>
            <a:fld id="{8F0F7CB4-B79B-4BDE-BC18-0A587517B9D9}" type="slidenum">
              <a:rPr lang="en-US" altLang="en-US"/>
              <a:pPr>
                <a:defRPr/>
              </a:pPr>
              <a:t>‹#›</a:t>
            </a:fld>
            <a:endParaRPr lang="en-US" altLang="en-US"/>
          </a:p>
        </p:txBody>
      </p:sp>
      <p:pic>
        <p:nvPicPr>
          <p:cNvPr id="1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338886"/>
            <a:ext cx="1073149" cy="44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56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15C58D8C-149D-4672-B0CD-DA8221D3CD7E}" type="slidenum">
              <a:rPr lang="en-US" altLang="en-US"/>
              <a:pPr>
                <a:defRPr/>
              </a:pPr>
              <a:t>‹#›</a:t>
            </a:fld>
            <a:endParaRPr lang="en-US" altLang="en-US"/>
          </a:p>
        </p:txBody>
      </p:sp>
    </p:spTree>
    <p:extLst>
      <p:ext uri="{BB962C8B-B14F-4D97-AF65-F5344CB8AC3E}">
        <p14:creationId xmlns:p14="http://schemas.microsoft.com/office/powerpoint/2010/main" val="223509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21752" y="96838"/>
            <a:ext cx="2559049" cy="5999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42484" y="96838"/>
            <a:ext cx="7476067" cy="59991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F751C888-D050-415F-A8EB-A30796A16583}" type="slidenum">
              <a:rPr lang="en-US" altLang="en-US"/>
              <a:pPr>
                <a:defRPr/>
              </a:pPr>
              <a:t>‹#›</a:t>
            </a:fld>
            <a:endParaRPr lang="en-US" altLang="en-US"/>
          </a:p>
        </p:txBody>
      </p:sp>
    </p:spTree>
    <p:extLst>
      <p:ext uri="{BB962C8B-B14F-4D97-AF65-F5344CB8AC3E}">
        <p14:creationId xmlns:p14="http://schemas.microsoft.com/office/powerpoint/2010/main" val="132958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BE87A8BE-CE42-40FD-84D9-054EDCA6F810}" type="slidenum">
              <a:rPr lang="en-US" altLang="en-US"/>
              <a:pPr>
                <a:defRPr/>
              </a:pPr>
              <a:t>‹#›</a:t>
            </a:fld>
            <a:endParaRPr lang="en-US" altLang="en-US"/>
          </a:p>
        </p:txBody>
      </p:sp>
    </p:spTree>
    <p:extLst>
      <p:ext uri="{BB962C8B-B14F-4D97-AF65-F5344CB8AC3E}">
        <p14:creationId xmlns:p14="http://schemas.microsoft.com/office/powerpoint/2010/main" val="4029417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464A256B-C666-4712-ACCE-9D091B2E5BB4}" type="slidenum">
              <a:rPr lang="en-US" altLang="en-US"/>
              <a:pPr>
                <a:defRPr/>
              </a:pPr>
              <a:t>‹#›</a:t>
            </a:fld>
            <a:endParaRPr lang="en-US" altLang="en-US"/>
          </a:p>
        </p:txBody>
      </p:sp>
    </p:spTree>
    <p:extLst>
      <p:ext uri="{BB962C8B-B14F-4D97-AF65-F5344CB8AC3E}">
        <p14:creationId xmlns:p14="http://schemas.microsoft.com/office/powerpoint/2010/main" val="3360994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5767" y="1981200"/>
            <a:ext cx="50059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74885" y="1981200"/>
            <a:ext cx="5005916"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61C34AD9-5032-476A-AFD3-3BB4558E2838}" type="slidenum">
              <a:rPr lang="en-US" altLang="en-US"/>
              <a:pPr>
                <a:defRPr/>
              </a:pPr>
              <a:t>‹#›</a:t>
            </a:fld>
            <a:endParaRPr lang="en-US" altLang="en-US"/>
          </a:p>
        </p:txBody>
      </p:sp>
    </p:spTree>
    <p:extLst>
      <p:ext uri="{BB962C8B-B14F-4D97-AF65-F5344CB8AC3E}">
        <p14:creationId xmlns:p14="http://schemas.microsoft.com/office/powerpoint/2010/main" val="66736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107442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2DC9AA4F-6986-416E-A88F-C8C15E3EA2C3}" type="slidenum">
              <a:rPr lang="en-US" altLang="en-US"/>
              <a:pPr>
                <a:defRPr/>
              </a:pPr>
              <a:t>‹#›</a:t>
            </a:fld>
            <a:endParaRPr lang="en-US" altLang="en-US"/>
          </a:p>
        </p:txBody>
      </p:sp>
    </p:spTree>
    <p:extLst>
      <p:ext uri="{BB962C8B-B14F-4D97-AF65-F5344CB8AC3E}">
        <p14:creationId xmlns:p14="http://schemas.microsoft.com/office/powerpoint/2010/main" val="142728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EC8C04E3-8C51-4E0C-88B3-B3D6997DA687}" type="slidenum">
              <a:rPr lang="en-US" altLang="en-US"/>
              <a:pPr>
                <a:defRPr/>
              </a:pPr>
              <a:t>‹#›</a:t>
            </a:fld>
            <a:endParaRPr lang="en-US" altLang="en-US"/>
          </a:p>
        </p:txBody>
      </p:sp>
    </p:spTree>
    <p:extLst>
      <p:ext uri="{BB962C8B-B14F-4D97-AF65-F5344CB8AC3E}">
        <p14:creationId xmlns:p14="http://schemas.microsoft.com/office/powerpoint/2010/main" val="25835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9E4D5435-CF2E-47F2-91E2-4370CF6CEF7A}" type="slidenum">
              <a:rPr lang="en-US" altLang="en-US"/>
              <a:pPr>
                <a:defRPr/>
              </a:pPr>
              <a:t>‹#›</a:t>
            </a:fld>
            <a:endParaRPr lang="en-US" altLang="en-US"/>
          </a:p>
        </p:txBody>
      </p:sp>
    </p:spTree>
    <p:extLst>
      <p:ext uri="{BB962C8B-B14F-4D97-AF65-F5344CB8AC3E}">
        <p14:creationId xmlns:p14="http://schemas.microsoft.com/office/powerpoint/2010/main" val="382431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2999" y="469900"/>
            <a:ext cx="3477686" cy="825500"/>
          </a:xfrm>
        </p:spPr>
        <p:txBody>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7AF9408B-E870-4E8D-86DD-ABBF1F322FE1}" type="slidenum">
              <a:rPr lang="en-US" altLang="en-US"/>
              <a:pPr>
                <a:defRPr/>
              </a:pPr>
              <a:t>‹#›</a:t>
            </a:fld>
            <a:endParaRPr lang="en-US" altLang="en-US"/>
          </a:p>
        </p:txBody>
      </p:sp>
    </p:spTree>
    <p:extLst>
      <p:ext uri="{BB962C8B-B14F-4D97-AF65-F5344CB8AC3E}">
        <p14:creationId xmlns:p14="http://schemas.microsoft.com/office/powerpoint/2010/main" val="258022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006302AF-C439-43F5-A666-468554D13774}" type="slidenum">
              <a:rPr lang="en-US" altLang="en-US"/>
              <a:pPr>
                <a:defRPr/>
              </a:pPr>
              <a:t>‹#›</a:t>
            </a:fld>
            <a:endParaRPr lang="en-US" altLang="en-US"/>
          </a:p>
        </p:txBody>
      </p:sp>
    </p:spTree>
    <p:extLst>
      <p:ext uri="{BB962C8B-B14F-4D97-AF65-F5344CB8AC3E}">
        <p14:creationId xmlns:p14="http://schemas.microsoft.com/office/powerpoint/2010/main" val="264175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229138" y="1295401"/>
            <a:ext cx="10429461" cy="1524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28" name="Rectangle 4"/>
          <p:cNvSpPr>
            <a:spLocks noGrp="1" noChangeArrowheads="1"/>
          </p:cNvSpPr>
          <p:nvPr>
            <p:ph type="title"/>
          </p:nvPr>
        </p:nvSpPr>
        <p:spPr bwMode="auto">
          <a:xfrm>
            <a:off x="1406802" y="-242489"/>
            <a:ext cx="9544049"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US" altLang="en-US" dirty="0"/>
          </a:p>
        </p:txBody>
      </p:sp>
      <p:sp>
        <p:nvSpPr>
          <p:cNvPr id="1029" name="Rectangle 5"/>
          <p:cNvSpPr>
            <a:spLocks noGrp="1" noChangeArrowheads="1"/>
          </p:cNvSpPr>
          <p:nvPr>
            <p:ph type="body" idx="1"/>
          </p:nvPr>
        </p:nvSpPr>
        <p:spPr bwMode="auto">
          <a:xfrm>
            <a:off x="1265768" y="1981200"/>
            <a:ext cx="1021503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7046" name="Rectangle 6"/>
          <p:cNvSpPr>
            <a:spLocks noGrp="1" noChangeArrowheads="1"/>
          </p:cNvSpPr>
          <p:nvPr>
            <p:ph type="dt" sz="half" idx="2"/>
          </p:nvPr>
        </p:nvSpPr>
        <p:spPr bwMode="auto">
          <a:xfrm>
            <a:off x="1261533"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ltLang="en-US"/>
          </a:p>
        </p:txBody>
      </p:sp>
      <p:sp>
        <p:nvSpPr>
          <p:cNvPr id="87047" name="Rectangle 7"/>
          <p:cNvSpPr>
            <a:spLocks noGrp="1" noChangeArrowheads="1"/>
          </p:cNvSpPr>
          <p:nvPr>
            <p:ph type="ftr" sz="quarter" idx="3"/>
          </p:nvPr>
        </p:nvSpPr>
        <p:spPr bwMode="auto">
          <a:xfrm>
            <a:off x="44704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ltLang="en-US"/>
          </a:p>
        </p:txBody>
      </p:sp>
      <p:sp>
        <p:nvSpPr>
          <p:cNvPr id="87048" name="Rectangle 8"/>
          <p:cNvSpPr>
            <a:spLocks noGrp="1" noChangeArrowheads="1"/>
          </p:cNvSpPr>
          <p:nvPr>
            <p:ph type="sldNum" sz="quarter" idx="4"/>
          </p:nvPr>
        </p:nvSpPr>
        <p:spPr bwMode="auto">
          <a:xfrm>
            <a:off x="89408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A1674B25-8DD0-464C-8516-DF08594E608B}" type="slidenum">
              <a:rPr lang="en-US" altLang="en-US"/>
              <a:pPr>
                <a:defRPr/>
              </a:pPr>
              <a:t>‹#›</a:t>
            </a:fld>
            <a:endParaRPr lang="en-US" altLang="en-US"/>
          </a:p>
        </p:txBody>
      </p:sp>
      <p:sp>
        <p:nvSpPr>
          <p:cNvPr id="1033" name="Freeform 9"/>
          <p:cNvSpPr>
            <a:spLocks noChangeArrowheads="1"/>
          </p:cNvSpPr>
          <p:nvPr/>
        </p:nvSpPr>
        <p:spPr bwMode="auto">
          <a:xfrm>
            <a:off x="1117600" y="561975"/>
            <a:ext cx="203200" cy="1066800"/>
          </a:xfrm>
          <a:custGeom>
            <a:avLst/>
            <a:gdLst>
              <a:gd name="T0" fmla="*/ 152400 w 1000"/>
              <a:gd name="T1" fmla="*/ 1066800 h 1000"/>
              <a:gd name="T2" fmla="*/ 0 w 1000"/>
              <a:gd name="T3" fmla="*/ 1066800 h 1000"/>
              <a:gd name="T4" fmla="*/ 0 w 1000"/>
              <a:gd name="T5" fmla="*/ 0 h 1000"/>
              <a:gd name="T6" fmla="*/ 1524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rgbClr val="EFB22D"/>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 name="Freeform 10"/>
          <p:cNvSpPr>
            <a:spLocks noChangeArrowheads="1"/>
          </p:cNvSpPr>
          <p:nvPr/>
        </p:nvSpPr>
        <p:spPr bwMode="auto">
          <a:xfrm>
            <a:off x="11017251" y="527050"/>
            <a:ext cx="203200" cy="1073150"/>
          </a:xfrm>
          <a:custGeom>
            <a:avLst/>
            <a:gdLst>
              <a:gd name="T0" fmla="*/ 0 w 1000"/>
              <a:gd name="T1" fmla="*/ 0 h 1000"/>
              <a:gd name="T2" fmla="*/ 152400 w 1000"/>
              <a:gd name="T3" fmla="*/ 0 h 1000"/>
              <a:gd name="T4" fmla="*/ 152400 w 1000"/>
              <a:gd name="T5" fmla="*/ 1073150 h 1000"/>
              <a:gd name="T6" fmla="*/ 0 w 1000"/>
              <a:gd name="T7" fmla="*/ 107315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035"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944225" y="6346029"/>
            <a:ext cx="1073149" cy="44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447675" indent="-447675" algn="l" rtl="0" eaLnBrk="1" fontAlgn="base" hangingPunct="1">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1" fontAlgn="base" hangingPunct="1">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1" fontAlgn="base" hangingPunct="1">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1" fontAlgn="base" hangingPunct="1">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1" fontAlgn="base" hangingPunct="1">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omments" Target="../comments/comment3.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1"/>
          <p:cNvSpPr>
            <a:spLocks noGrp="1"/>
          </p:cNvSpPr>
          <p:nvPr>
            <p:ph type="subTitle" idx="1"/>
          </p:nvPr>
        </p:nvSpPr>
        <p:spPr>
          <a:xfrm>
            <a:off x="3048000" y="3581400"/>
            <a:ext cx="7518400" cy="2895600"/>
          </a:xfrm>
        </p:spPr>
        <p:txBody>
          <a:bodyPr/>
          <a:lstStyle/>
          <a:p>
            <a:r>
              <a:rPr lang="en-US" altLang="en-US" dirty="0"/>
              <a:t>Amy Allen, David Jump, Raphael Vitti, kW Engineering </a:t>
            </a:r>
          </a:p>
          <a:p>
            <a:r>
              <a:rPr lang="en-US" altLang="en-US" dirty="0"/>
              <a:t>Loan Nguyen, Southern California Gas Company </a:t>
            </a:r>
          </a:p>
          <a:p>
            <a:r>
              <a:rPr lang="en-US" altLang="en-US" dirty="0"/>
              <a:t>August 30, 2017 </a:t>
            </a:r>
          </a:p>
          <a:p>
            <a:endParaRPr lang="en-US" altLang="en-US" dirty="0"/>
          </a:p>
        </p:txBody>
      </p:sp>
      <p:sp>
        <p:nvSpPr>
          <p:cNvPr id="4099" name="Title 2"/>
          <p:cNvSpPr>
            <a:spLocks noGrp="1"/>
          </p:cNvSpPr>
          <p:nvPr>
            <p:ph type="ctrTitle"/>
          </p:nvPr>
        </p:nvSpPr>
        <p:spPr>
          <a:xfrm>
            <a:off x="1117600" y="1443038"/>
            <a:ext cx="6654800" cy="1600200"/>
          </a:xfrm>
        </p:spPr>
        <p:txBody>
          <a:bodyPr/>
          <a:lstStyle/>
          <a:p>
            <a:r>
              <a:rPr lang="en-US" altLang="en-US" dirty="0"/>
              <a:t>Food for Thought: Ingredients for a Delicious Meter-Based Restaurant Program </a:t>
            </a:r>
          </a:p>
        </p:txBody>
      </p:sp>
      <p:pic>
        <p:nvPicPr>
          <p:cNvPr id="2" name="Picture 1">
            <a:extLst>
              <a:ext uri="{FF2B5EF4-FFF2-40B4-BE49-F238E27FC236}">
                <a16:creationId xmlns:a16="http://schemas.microsoft.com/office/drawing/2014/main" id="{D560EC42-A80A-4F69-8659-1996C7024379}"/>
              </a:ext>
            </a:extLst>
          </p:cNvPr>
          <p:cNvPicPr>
            <a:picLocks noChangeAspect="1"/>
          </p:cNvPicPr>
          <p:nvPr/>
        </p:nvPicPr>
        <p:blipFill>
          <a:blip r:embed="rId3"/>
          <a:stretch>
            <a:fillRect/>
          </a:stretch>
        </p:blipFill>
        <p:spPr>
          <a:xfrm>
            <a:off x="457199" y="5867400"/>
            <a:ext cx="890161" cy="8487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Calculating Savings &amp; Uncertainty </a:t>
            </a:r>
          </a:p>
        </p:txBody>
      </p:sp>
      <p:sp>
        <p:nvSpPr>
          <p:cNvPr id="5123" name="Content Placeholder 2"/>
          <p:cNvSpPr>
            <a:spLocks noGrp="1"/>
          </p:cNvSpPr>
          <p:nvPr>
            <p:ph idx="1"/>
          </p:nvPr>
        </p:nvSpPr>
        <p:spPr/>
        <p:txBody>
          <a:bodyPr/>
          <a:lstStyle/>
          <a:p>
            <a:r>
              <a:rPr lang="en-US" altLang="en-US" dirty="0"/>
              <a:t>Calculated avoided energy use per IPMVP Option C </a:t>
            </a:r>
          </a:p>
          <a:p>
            <a:r>
              <a:rPr lang="en-US" altLang="en-US" dirty="0"/>
              <a:t>Used method outlined in ASHRAE Guideline 14 for calculating uncertainty </a:t>
            </a:r>
          </a:p>
          <a:p>
            <a:r>
              <a:rPr lang="en-US" altLang="en-US" dirty="0"/>
              <a:t>Set threshold of 50% savings uncertainty at 95% confidence interval, exceeding ASHRAE Guideline 14 recommendation </a:t>
            </a:r>
          </a:p>
        </p:txBody>
      </p:sp>
    </p:spTree>
    <p:extLst>
      <p:ext uri="{BB962C8B-B14F-4D97-AF65-F5344CB8AC3E}">
        <p14:creationId xmlns:p14="http://schemas.microsoft.com/office/powerpoint/2010/main" val="1271412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Magnitude of Uncertainty at 95% CI vs. Gas Usage for All Sites</a:t>
            </a:r>
          </a:p>
        </p:txBody>
      </p:sp>
      <p:pic>
        <p:nvPicPr>
          <p:cNvPr id="5" name="Content Placeholder 4">
            <a:extLst>
              <a:ext uri="{FF2B5EF4-FFF2-40B4-BE49-F238E27FC236}">
                <a16:creationId xmlns:a16="http://schemas.microsoft.com/office/drawing/2014/main" id="{225F4A01-C4F2-4FE5-BC21-37E85AFA87B1}"/>
              </a:ext>
            </a:extLst>
          </p:cNvPr>
          <p:cNvPicPr>
            <a:picLocks noGrp="1" noChangeAspect="1"/>
          </p:cNvPicPr>
          <p:nvPr>
            <p:ph idx="1"/>
          </p:nvPr>
        </p:nvPicPr>
        <p:blipFill>
          <a:blip r:embed="rId3"/>
          <a:stretch>
            <a:fillRect/>
          </a:stretch>
        </p:blipFill>
        <p:spPr>
          <a:xfrm>
            <a:off x="2514600" y="1752600"/>
            <a:ext cx="7114522" cy="4366275"/>
          </a:xfrm>
          <a:prstGeom prst="rect">
            <a:avLst/>
          </a:prstGeom>
        </p:spPr>
      </p:pic>
    </p:spTree>
    <p:extLst>
      <p:ext uri="{BB962C8B-B14F-4D97-AF65-F5344CB8AC3E}">
        <p14:creationId xmlns:p14="http://schemas.microsoft.com/office/powerpoint/2010/main" val="291906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M&amp;V Savings vs. Deemed Savings </a:t>
            </a:r>
          </a:p>
        </p:txBody>
      </p:sp>
      <p:sp>
        <p:nvSpPr>
          <p:cNvPr id="2" name="Content Placeholder 1">
            <a:extLst>
              <a:ext uri="{FF2B5EF4-FFF2-40B4-BE49-F238E27FC236}">
                <a16:creationId xmlns:a16="http://schemas.microsoft.com/office/drawing/2014/main" id="{698437F7-09F2-4866-B91E-151DC65124B9}"/>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FDC0A5F-7993-4333-8267-3A91ED2F72D4}"/>
              </a:ext>
            </a:extLst>
          </p:cNvPr>
          <p:cNvSpPr>
            <a:spLocks noGrp="1"/>
          </p:cNvSpPr>
          <p:nvPr>
            <p:ph sz="half" idx="2"/>
          </p:nvPr>
        </p:nvSpPr>
        <p:spPr>
          <a:xfrm>
            <a:off x="6474885" y="1981200"/>
            <a:ext cx="5005916" cy="4876800"/>
          </a:xfrm>
        </p:spPr>
        <p:txBody>
          <a:bodyPr/>
          <a:lstStyle/>
          <a:p>
            <a:r>
              <a:rPr lang="en-US" sz="2600" dirty="0"/>
              <a:t>M&amp;V savings for vat fryers were lower than deemed values at many sites </a:t>
            </a:r>
          </a:p>
          <a:p>
            <a:r>
              <a:rPr lang="en-US" sz="2600" dirty="0"/>
              <a:t>Water heating measures were disproportionately represented in the “low savings” subset (not shown) </a:t>
            </a:r>
          </a:p>
          <a:p>
            <a:r>
              <a:rPr lang="en-US" sz="2600" dirty="0"/>
              <a:t>Further investigation needed: site size and savings compared to deemed</a:t>
            </a:r>
            <a:endParaRPr lang="en-US" dirty="0"/>
          </a:p>
        </p:txBody>
      </p:sp>
      <p:pic>
        <p:nvPicPr>
          <p:cNvPr id="4" name="Picture 3">
            <a:extLst>
              <a:ext uri="{FF2B5EF4-FFF2-40B4-BE49-F238E27FC236}">
                <a16:creationId xmlns:a16="http://schemas.microsoft.com/office/drawing/2014/main" id="{35E5C68A-9152-48B3-B3DD-0F0DCFA45C06}"/>
              </a:ext>
            </a:extLst>
          </p:cNvPr>
          <p:cNvPicPr>
            <a:picLocks noChangeAspect="1"/>
          </p:cNvPicPr>
          <p:nvPr/>
        </p:nvPicPr>
        <p:blipFill>
          <a:blip r:embed="rId3"/>
          <a:stretch>
            <a:fillRect/>
          </a:stretch>
        </p:blipFill>
        <p:spPr>
          <a:xfrm>
            <a:off x="1040667" y="2292600"/>
            <a:ext cx="5231017" cy="3492000"/>
          </a:xfrm>
          <a:prstGeom prst="rect">
            <a:avLst/>
          </a:prstGeom>
        </p:spPr>
      </p:pic>
    </p:spTree>
    <p:extLst>
      <p:ext uri="{BB962C8B-B14F-4D97-AF65-F5344CB8AC3E}">
        <p14:creationId xmlns:p14="http://schemas.microsoft.com/office/powerpoint/2010/main" val="191672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6BA922-493B-4A21-B83B-7528E17694F9}"/>
              </a:ext>
            </a:extLst>
          </p:cNvPr>
          <p:cNvPicPr>
            <a:picLocks noChangeAspect="1"/>
          </p:cNvPicPr>
          <p:nvPr/>
        </p:nvPicPr>
        <p:blipFill>
          <a:blip r:embed="rId3"/>
          <a:stretch>
            <a:fillRect/>
          </a:stretch>
        </p:blipFill>
        <p:spPr>
          <a:xfrm>
            <a:off x="1939194" y="1409700"/>
            <a:ext cx="8479263" cy="5257800"/>
          </a:xfrm>
          <a:prstGeom prst="rect">
            <a:avLst/>
          </a:prstGeom>
        </p:spPr>
      </p:pic>
      <p:sp>
        <p:nvSpPr>
          <p:cNvPr id="5122" name="Title 1"/>
          <p:cNvSpPr>
            <a:spLocks noGrp="1"/>
          </p:cNvSpPr>
          <p:nvPr>
            <p:ph type="title"/>
          </p:nvPr>
        </p:nvSpPr>
        <p:spPr/>
        <p:txBody>
          <a:bodyPr/>
          <a:lstStyle/>
          <a:p>
            <a:r>
              <a:rPr lang="en-US" altLang="en-US" dirty="0"/>
              <a:t> Results Summary </a:t>
            </a:r>
          </a:p>
        </p:txBody>
      </p:sp>
      <p:sp>
        <p:nvSpPr>
          <p:cNvPr id="12" name="Content Placeholder 11">
            <a:extLst>
              <a:ext uri="{FF2B5EF4-FFF2-40B4-BE49-F238E27FC236}">
                <a16:creationId xmlns:a16="http://schemas.microsoft.com/office/drawing/2014/main" id="{0303FE23-A29A-42FB-8F9E-E3496612B613}"/>
              </a:ext>
            </a:extLst>
          </p:cNvPr>
          <p:cNvSpPr>
            <a:spLocks noGrp="1"/>
          </p:cNvSpPr>
          <p:nvPr>
            <p:ph idx="1"/>
          </p:nvPr>
        </p:nvSpPr>
        <p:spPr/>
        <p:txBody>
          <a:bodyPr/>
          <a:lstStyle/>
          <a:p>
            <a:endParaRPr lang="en-US" dirty="0"/>
          </a:p>
        </p:txBody>
      </p:sp>
      <p:sp>
        <p:nvSpPr>
          <p:cNvPr id="14" name="Rectangle 13">
            <a:extLst>
              <a:ext uri="{FF2B5EF4-FFF2-40B4-BE49-F238E27FC236}">
                <a16:creationId xmlns:a16="http://schemas.microsoft.com/office/drawing/2014/main" id="{18408581-348B-4DA4-9744-00972404930D}"/>
              </a:ext>
            </a:extLst>
          </p:cNvPr>
          <p:cNvSpPr/>
          <p:nvPr/>
        </p:nvSpPr>
        <p:spPr bwMode="auto">
          <a:xfrm>
            <a:off x="1939194" y="2378135"/>
            <a:ext cx="8713068" cy="2041465"/>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B53D6D86-8A4B-47D0-818E-614C5A2EE58C}"/>
              </a:ext>
            </a:extLst>
          </p:cNvPr>
          <p:cNvSpPr/>
          <p:nvPr/>
        </p:nvSpPr>
        <p:spPr bwMode="auto">
          <a:xfrm>
            <a:off x="1908005" y="5699310"/>
            <a:ext cx="8738161" cy="45496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192758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Conclusions </a:t>
            </a:r>
          </a:p>
        </p:txBody>
      </p:sp>
      <p:sp>
        <p:nvSpPr>
          <p:cNvPr id="5123" name="Content Placeholder 2"/>
          <p:cNvSpPr>
            <a:spLocks noGrp="1"/>
          </p:cNvSpPr>
          <p:nvPr>
            <p:ph idx="1"/>
          </p:nvPr>
        </p:nvSpPr>
        <p:spPr>
          <a:xfrm>
            <a:off x="1341264" y="1758696"/>
            <a:ext cx="10215033" cy="5099304"/>
          </a:xfrm>
        </p:spPr>
        <p:txBody>
          <a:bodyPr/>
          <a:lstStyle/>
          <a:p>
            <a:r>
              <a:rPr lang="en-US" altLang="en-US" dirty="0"/>
              <a:t>2-P model based on heating degree days generally models gas usage well for restaurants in sample</a:t>
            </a:r>
          </a:p>
          <a:p>
            <a:r>
              <a:rPr lang="en-US" altLang="en-US" dirty="0"/>
              <a:t>Total energy savings calculated through M&amp;V are significantly less than total deemed savings</a:t>
            </a:r>
          </a:p>
          <a:p>
            <a:r>
              <a:rPr lang="en-US" altLang="en-US" dirty="0"/>
              <a:t>When baseline model fits well, range of savings &lt;10% can be detected </a:t>
            </a:r>
          </a:p>
          <a:p>
            <a:r>
              <a:rPr lang="en-US" altLang="en-US" dirty="0"/>
              <a:t>For over 90% of sites in sample, could either determine savings with acceptable uncertainty(41%), or conclude that savings were low (51%)</a:t>
            </a:r>
          </a:p>
          <a:p>
            <a:endParaRPr lang="en-US" altLang="en-US" dirty="0"/>
          </a:p>
        </p:txBody>
      </p:sp>
    </p:spTree>
    <p:extLst>
      <p:ext uri="{BB962C8B-B14F-4D97-AF65-F5344CB8AC3E}">
        <p14:creationId xmlns:p14="http://schemas.microsoft.com/office/powerpoint/2010/main" val="3025169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Additional Data Needs</a:t>
            </a:r>
          </a:p>
        </p:txBody>
      </p:sp>
      <p:sp>
        <p:nvSpPr>
          <p:cNvPr id="5123" name="Content Placeholder 2"/>
          <p:cNvSpPr>
            <a:spLocks noGrp="1"/>
          </p:cNvSpPr>
          <p:nvPr>
            <p:ph idx="1"/>
          </p:nvPr>
        </p:nvSpPr>
        <p:spPr/>
        <p:txBody>
          <a:bodyPr/>
          <a:lstStyle/>
          <a:p>
            <a:r>
              <a:rPr lang="en-US" altLang="en-US" dirty="0"/>
              <a:t>Additional independent variables (meals served, water consumption) could make this analysis more comprehensive </a:t>
            </a:r>
          </a:p>
          <a:p>
            <a:r>
              <a:rPr lang="en-US" altLang="en-US" dirty="0"/>
              <a:t>With more meta-data, could draw more conclusions about what type of sites are good candidates for this approach </a:t>
            </a:r>
          </a:p>
          <a:p>
            <a:r>
              <a:rPr lang="en-US" altLang="en-US" dirty="0"/>
              <a:t>Installation dates for multiple measures would allow consideration of sites with more than </a:t>
            </a:r>
            <a:r>
              <a:rPr lang="en-US" altLang="en-US"/>
              <a:t>one measure </a:t>
            </a:r>
            <a:r>
              <a:rPr lang="en-US" altLang="en-US" dirty="0"/>
              <a:t>installed, and interactive effects</a:t>
            </a:r>
          </a:p>
          <a:p>
            <a:pPr marL="0" indent="0">
              <a:buNone/>
            </a:pPr>
            <a:endParaRPr lang="en-US" altLang="en-US" dirty="0"/>
          </a:p>
          <a:p>
            <a:endParaRPr lang="en-US" altLang="en-US" dirty="0"/>
          </a:p>
        </p:txBody>
      </p:sp>
    </p:spTree>
    <p:extLst>
      <p:ext uri="{BB962C8B-B14F-4D97-AF65-F5344CB8AC3E}">
        <p14:creationId xmlns:p14="http://schemas.microsoft.com/office/powerpoint/2010/main" val="1254536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CB7CB-B89F-4E91-A3A3-0AAEA6F3A7B2}"/>
              </a:ext>
            </a:extLst>
          </p:cNvPr>
          <p:cNvSpPr>
            <a:spLocks noGrp="1"/>
          </p:cNvSpPr>
          <p:nvPr>
            <p:ph type="title"/>
          </p:nvPr>
        </p:nvSpPr>
        <p:spPr/>
        <p:txBody>
          <a:bodyPr/>
          <a:lstStyle/>
          <a:p>
            <a:r>
              <a:rPr lang="en-US" dirty="0"/>
              <a:t>Additional Slides for Reference </a:t>
            </a:r>
          </a:p>
        </p:txBody>
      </p:sp>
      <p:sp>
        <p:nvSpPr>
          <p:cNvPr id="3" name="Content Placeholder 2">
            <a:extLst>
              <a:ext uri="{FF2B5EF4-FFF2-40B4-BE49-F238E27FC236}">
                <a16:creationId xmlns:a16="http://schemas.microsoft.com/office/drawing/2014/main" id="{9BA7C80E-979D-472A-88C7-5CC41EC316C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6530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Areas for Further Study </a:t>
            </a:r>
          </a:p>
        </p:txBody>
      </p:sp>
      <p:sp>
        <p:nvSpPr>
          <p:cNvPr id="5" name="Content Placeholder 4">
            <a:extLst>
              <a:ext uri="{FF2B5EF4-FFF2-40B4-BE49-F238E27FC236}">
                <a16:creationId xmlns:a16="http://schemas.microsoft.com/office/drawing/2014/main" id="{9FC785B8-3E23-4EB2-8D88-45E550001F3C}"/>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0FB65457-39D1-49FA-BA87-8FCB8040DFFE}"/>
              </a:ext>
            </a:extLst>
          </p:cNvPr>
          <p:cNvPicPr>
            <a:picLocks noChangeAspect="1"/>
          </p:cNvPicPr>
          <p:nvPr/>
        </p:nvPicPr>
        <p:blipFill>
          <a:blip r:embed="rId3"/>
          <a:stretch>
            <a:fillRect/>
          </a:stretch>
        </p:blipFill>
        <p:spPr>
          <a:xfrm>
            <a:off x="2035722" y="2514600"/>
            <a:ext cx="8286208" cy="2648409"/>
          </a:xfrm>
          <a:prstGeom prst="rect">
            <a:avLst/>
          </a:prstGeom>
        </p:spPr>
      </p:pic>
    </p:spTree>
    <p:extLst>
      <p:ext uri="{BB962C8B-B14F-4D97-AF65-F5344CB8AC3E}">
        <p14:creationId xmlns:p14="http://schemas.microsoft.com/office/powerpoint/2010/main" val="3891821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Change-Point Models (2-Parameter)  </a:t>
            </a:r>
          </a:p>
        </p:txBody>
      </p:sp>
      <p:pic>
        <p:nvPicPr>
          <p:cNvPr id="2" name="Content Placeholder 1">
            <a:extLst>
              <a:ext uri="{FF2B5EF4-FFF2-40B4-BE49-F238E27FC236}">
                <a16:creationId xmlns:a16="http://schemas.microsoft.com/office/drawing/2014/main" id="{44139FD1-7634-4E8F-81B6-A622CE2A5951}"/>
              </a:ext>
            </a:extLst>
          </p:cNvPr>
          <p:cNvPicPr>
            <a:picLocks noGrp="1" noChangeAspect="1"/>
          </p:cNvPicPr>
          <p:nvPr>
            <p:ph idx="1"/>
          </p:nvPr>
        </p:nvPicPr>
        <p:blipFill>
          <a:blip r:embed="rId3"/>
          <a:stretch>
            <a:fillRect/>
          </a:stretch>
        </p:blipFill>
        <p:spPr>
          <a:xfrm>
            <a:off x="2521226" y="1905000"/>
            <a:ext cx="7044267" cy="3962400"/>
          </a:xfrm>
          <a:prstGeom prst="rect">
            <a:avLst/>
          </a:prstGeom>
        </p:spPr>
      </p:pic>
    </p:spTree>
    <p:extLst>
      <p:ext uri="{BB962C8B-B14F-4D97-AF65-F5344CB8AC3E}">
        <p14:creationId xmlns:p14="http://schemas.microsoft.com/office/powerpoint/2010/main" val="1131184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Change-Point Models (3-Parameter)</a:t>
            </a:r>
          </a:p>
        </p:txBody>
      </p:sp>
      <p:pic>
        <p:nvPicPr>
          <p:cNvPr id="2" name="Content Placeholder 1">
            <a:extLst>
              <a:ext uri="{FF2B5EF4-FFF2-40B4-BE49-F238E27FC236}">
                <a16:creationId xmlns:a16="http://schemas.microsoft.com/office/drawing/2014/main" id="{FD987757-1402-4247-9384-B5E18DD8842B}"/>
              </a:ext>
            </a:extLst>
          </p:cNvPr>
          <p:cNvPicPr>
            <a:picLocks noGrp="1" noChangeAspect="1"/>
          </p:cNvPicPr>
          <p:nvPr>
            <p:ph idx="1"/>
          </p:nvPr>
        </p:nvPicPr>
        <p:blipFill>
          <a:blip r:embed="rId3"/>
          <a:stretch>
            <a:fillRect/>
          </a:stretch>
        </p:blipFill>
        <p:spPr>
          <a:xfrm>
            <a:off x="2819400" y="1905000"/>
            <a:ext cx="5791200" cy="4157255"/>
          </a:xfrm>
          <a:prstGeom prst="rect">
            <a:avLst/>
          </a:prstGeom>
        </p:spPr>
      </p:pic>
    </p:spTree>
    <p:extLst>
      <p:ext uri="{BB962C8B-B14F-4D97-AF65-F5344CB8AC3E}">
        <p14:creationId xmlns:p14="http://schemas.microsoft.com/office/powerpoint/2010/main" val="373726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Introduction </a:t>
            </a:r>
          </a:p>
          <a:p>
            <a:r>
              <a:rPr lang="en-US" dirty="0"/>
              <a:t>Approach</a:t>
            </a:r>
          </a:p>
          <a:p>
            <a:r>
              <a:rPr lang="en-US" dirty="0"/>
              <a:t>Model Selection</a:t>
            </a:r>
          </a:p>
          <a:p>
            <a:r>
              <a:rPr lang="en-US" dirty="0"/>
              <a:t>Results</a:t>
            </a:r>
          </a:p>
          <a:p>
            <a:r>
              <a:rPr lang="en-US" dirty="0"/>
              <a:t>Conclusion</a:t>
            </a:r>
          </a:p>
          <a:p>
            <a:r>
              <a:rPr lang="en-US" dirty="0"/>
              <a:t>Questions? </a:t>
            </a:r>
          </a:p>
        </p:txBody>
      </p:sp>
    </p:spTree>
    <p:extLst>
      <p:ext uri="{BB962C8B-B14F-4D97-AF65-F5344CB8AC3E}">
        <p14:creationId xmlns:p14="http://schemas.microsoft.com/office/powerpoint/2010/main" val="327684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Baseline Model CV and Gas Usage </a:t>
            </a:r>
          </a:p>
        </p:txBody>
      </p:sp>
      <p:pic>
        <p:nvPicPr>
          <p:cNvPr id="2" name="Content Placeholder 1">
            <a:extLst>
              <a:ext uri="{FF2B5EF4-FFF2-40B4-BE49-F238E27FC236}">
                <a16:creationId xmlns:a16="http://schemas.microsoft.com/office/drawing/2014/main" id="{9C8C151A-E760-4AEC-B06C-25AA5F77F6DD}"/>
              </a:ext>
            </a:extLst>
          </p:cNvPr>
          <p:cNvPicPr>
            <a:picLocks noGrp="1" noChangeAspect="1"/>
          </p:cNvPicPr>
          <p:nvPr>
            <p:ph idx="1"/>
          </p:nvPr>
        </p:nvPicPr>
        <p:blipFill>
          <a:blip r:embed="rId3"/>
          <a:stretch>
            <a:fillRect/>
          </a:stretch>
        </p:blipFill>
        <p:spPr>
          <a:xfrm>
            <a:off x="2971800" y="2590800"/>
            <a:ext cx="6294438" cy="2324100"/>
          </a:xfrm>
          <a:prstGeom prst="rect">
            <a:avLst/>
          </a:prstGeom>
        </p:spPr>
      </p:pic>
    </p:spTree>
    <p:extLst>
      <p:ext uri="{BB962C8B-B14F-4D97-AF65-F5344CB8AC3E}">
        <p14:creationId xmlns:p14="http://schemas.microsoft.com/office/powerpoint/2010/main" val="3267921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B68D-8AC6-43AA-911B-457159742BB5}"/>
              </a:ext>
            </a:extLst>
          </p:cNvPr>
          <p:cNvSpPr>
            <a:spLocks noGrp="1"/>
          </p:cNvSpPr>
          <p:nvPr>
            <p:ph type="title"/>
          </p:nvPr>
        </p:nvSpPr>
        <p:spPr/>
        <p:txBody>
          <a:bodyPr/>
          <a:lstStyle/>
          <a:p>
            <a:r>
              <a:rPr lang="en-US" dirty="0"/>
              <a:t>Average CV(RMSE) by Model Type </a:t>
            </a:r>
          </a:p>
        </p:txBody>
      </p:sp>
      <p:pic>
        <p:nvPicPr>
          <p:cNvPr id="4" name="Content Placeholder 3">
            <a:extLst>
              <a:ext uri="{FF2B5EF4-FFF2-40B4-BE49-F238E27FC236}">
                <a16:creationId xmlns:a16="http://schemas.microsoft.com/office/drawing/2014/main" id="{A7BB9760-17C0-4452-B899-9362152BEF40}"/>
              </a:ext>
            </a:extLst>
          </p:cNvPr>
          <p:cNvPicPr>
            <a:picLocks noGrp="1" noChangeAspect="1"/>
          </p:cNvPicPr>
          <p:nvPr>
            <p:ph idx="1"/>
          </p:nvPr>
        </p:nvPicPr>
        <p:blipFill>
          <a:blip r:embed="rId3"/>
          <a:stretch>
            <a:fillRect/>
          </a:stretch>
        </p:blipFill>
        <p:spPr>
          <a:xfrm>
            <a:off x="1406802" y="3048000"/>
            <a:ext cx="9209314" cy="914400"/>
          </a:xfrm>
          <a:prstGeom prst="rect">
            <a:avLst/>
          </a:prstGeom>
        </p:spPr>
      </p:pic>
    </p:spTree>
    <p:extLst>
      <p:ext uri="{BB962C8B-B14F-4D97-AF65-F5344CB8AC3E}">
        <p14:creationId xmlns:p14="http://schemas.microsoft.com/office/powerpoint/2010/main" val="1581801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Baseline CV(RMSE) for 2-P Model </a:t>
            </a:r>
          </a:p>
        </p:txBody>
      </p:sp>
      <p:pic>
        <p:nvPicPr>
          <p:cNvPr id="5" name="Content Placeholder 4">
            <a:extLst>
              <a:ext uri="{FF2B5EF4-FFF2-40B4-BE49-F238E27FC236}">
                <a16:creationId xmlns:a16="http://schemas.microsoft.com/office/drawing/2014/main" id="{DAB4E3D7-8096-48DB-9508-C60F6D517DB0}"/>
              </a:ext>
            </a:extLst>
          </p:cNvPr>
          <p:cNvPicPr>
            <a:picLocks noGrp="1" noChangeAspect="1"/>
          </p:cNvPicPr>
          <p:nvPr>
            <p:ph idx="1"/>
          </p:nvPr>
        </p:nvPicPr>
        <p:blipFill>
          <a:blip r:embed="rId3"/>
          <a:stretch>
            <a:fillRect/>
          </a:stretch>
        </p:blipFill>
        <p:spPr>
          <a:xfrm>
            <a:off x="2514600" y="1828800"/>
            <a:ext cx="6819229" cy="4572000"/>
          </a:xfrm>
          <a:prstGeom prst="rect">
            <a:avLst/>
          </a:prstGeom>
        </p:spPr>
      </p:pic>
    </p:spTree>
    <p:extLst>
      <p:ext uri="{BB962C8B-B14F-4D97-AF65-F5344CB8AC3E}">
        <p14:creationId xmlns:p14="http://schemas.microsoft.com/office/powerpoint/2010/main" val="2357665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p:cNvSpPr>
          <p:nvPr/>
        </p:nvSpPr>
        <p:spPr bwMode="auto">
          <a:xfrm>
            <a:off x="2133600" y="620713"/>
            <a:ext cx="7772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a:solidFill>
                  <a:srgbClr val="264A92"/>
                </a:solidFill>
              </a:rPr>
              <a:t>Save The Dates</a:t>
            </a:r>
          </a:p>
        </p:txBody>
      </p:sp>
      <p:sp>
        <p:nvSpPr>
          <p:cNvPr id="4" name="TextBox 16"/>
          <p:cNvSpPr txBox="1">
            <a:spLocks noChangeArrowheads="1"/>
          </p:cNvSpPr>
          <p:nvPr/>
        </p:nvSpPr>
        <p:spPr bwMode="auto">
          <a:xfrm>
            <a:off x="5638800" y="1482328"/>
            <a:ext cx="5029200" cy="4308872"/>
          </a:xfrm>
          <a:prstGeom prst="rect">
            <a:avLst/>
          </a:prstGeom>
          <a:noFill/>
          <a:ln w="9525">
            <a:noFill/>
            <a:miter lim="800000"/>
            <a:headEnd/>
            <a:tailEnd/>
          </a:ln>
        </p:spPr>
        <p:txBody>
          <a:bodyPr>
            <a:spAutoFit/>
          </a:bodyPr>
          <a:lstStyle>
            <a:defPPr>
              <a:defRPr lang="en-US"/>
            </a:defPPr>
            <a:lvl1pPr algn="ctr" rtl="0" eaLnBrk="0" fontAlgn="base" hangingPunct="0">
              <a:spcBef>
                <a:spcPct val="50000"/>
              </a:spcBef>
              <a:spcAft>
                <a:spcPct val="0"/>
              </a:spcAft>
              <a:defRPr sz="1600" kern="1200">
                <a:solidFill>
                  <a:srgbClr val="000000"/>
                </a:solidFill>
                <a:latin typeface="Arial" charset="0"/>
                <a:ea typeface="+mn-ea"/>
                <a:cs typeface="+mn-cs"/>
              </a:defRPr>
            </a:lvl1pPr>
            <a:lvl2pPr marL="457200" algn="ctr" rtl="0" eaLnBrk="0" fontAlgn="base" hangingPunct="0">
              <a:spcBef>
                <a:spcPct val="50000"/>
              </a:spcBef>
              <a:spcAft>
                <a:spcPct val="0"/>
              </a:spcAft>
              <a:defRPr sz="1600" kern="1200">
                <a:solidFill>
                  <a:srgbClr val="000000"/>
                </a:solidFill>
                <a:latin typeface="Arial" charset="0"/>
                <a:ea typeface="+mn-ea"/>
                <a:cs typeface="+mn-cs"/>
              </a:defRPr>
            </a:lvl2pPr>
            <a:lvl3pPr marL="914400" algn="ctr" rtl="0" eaLnBrk="0" fontAlgn="base" hangingPunct="0">
              <a:spcBef>
                <a:spcPct val="50000"/>
              </a:spcBef>
              <a:spcAft>
                <a:spcPct val="0"/>
              </a:spcAft>
              <a:defRPr sz="1600" kern="1200">
                <a:solidFill>
                  <a:srgbClr val="000000"/>
                </a:solidFill>
                <a:latin typeface="Arial" charset="0"/>
                <a:ea typeface="+mn-ea"/>
                <a:cs typeface="+mn-cs"/>
              </a:defRPr>
            </a:lvl3pPr>
            <a:lvl4pPr marL="1371600" algn="ctr" rtl="0" eaLnBrk="0" fontAlgn="base" hangingPunct="0">
              <a:spcBef>
                <a:spcPct val="50000"/>
              </a:spcBef>
              <a:spcAft>
                <a:spcPct val="0"/>
              </a:spcAft>
              <a:defRPr sz="1600" kern="1200">
                <a:solidFill>
                  <a:srgbClr val="000000"/>
                </a:solidFill>
                <a:latin typeface="Arial" charset="0"/>
                <a:ea typeface="+mn-ea"/>
                <a:cs typeface="+mn-cs"/>
              </a:defRPr>
            </a:lvl4pPr>
            <a:lvl5pPr marL="1828800" algn="ctr" rtl="0" eaLnBrk="0" fontAlgn="base" hangingPunct="0">
              <a:spcBef>
                <a:spcPct val="50000"/>
              </a:spcBef>
              <a:spcAft>
                <a:spcPct val="0"/>
              </a:spcAft>
              <a:defRPr sz="1600" kern="1200">
                <a:solidFill>
                  <a:srgbClr val="000000"/>
                </a:solidFill>
                <a:latin typeface="Arial" charset="0"/>
                <a:ea typeface="+mn-ea"/>
                <a:cs typeface="+mn-cs"/>
              </a:defRPr>
            </a:lvl5pPr>
            <a:lvl6pPr marL="2286000" algn="l" defTabSz="914400" rtl="0" eaLnBrk="1" latinLnBrk="0" hangingPunct="1">
              <a:defRPr sz="1600" kern="1200">
                <a:solidFill>
                  <a:srgbClr val="000000"/>
                </a:solidFill>
                <a:latin typeface="Arial" charset="0"/>
                <a:ea typeface="+mn-ea"/>
                <a:cs typeface="+mn-cs"/>
              </a:defRPr>
            </a:lvl6pPr>
            <a:lvl7pPr marL="2743200" algn="l" defTabSz="914400" rtl="0" eaLnBrk="1" latinLnBrk="0" hangingPunct="1">
              <a:defRPr sz="1600" kern="1200">
                <a:solidFill>
                  <a:srgbClr val="000000"/>
                </a:solidFill>
                <a:latin typeface="Arial" charset="0"/>
                <a:ea typeface="+mn-ea"/>
                <a:cs typeface="+mn-cs"/>
              </a:defRPr>
            </a:lvl7pPr>
            <a:lvl8pPr marL="3200400" algn="l" defTabSz="914400" rtl="0" eaLnBrk="1" latinLnBrk="0" hangingPunct="1">
              <a:defRPr sz="1600" kern="1200">
                <a:solidFill>
                  <a:srgbClr val="000000"/>
                </a:solidFill>
                <a:latin typeface="Arial" charset="0"/>
                <a:ea typeface="+mn-ea"/>
                <a:cs typeface="+mn-cs"/>
              </a:defRPr>
            </a:lvl8pPr>
            <a:lvl9pPr marL="3657600" algn="l" defTabSz="914400" rtl="0" eaLnBrk="1" latinLnBrk="0" hangingPunct="1">
              <a:defRPr sz="1600" kern="1200">
                <a:solidFill>
                  <a:srgbClr val="000000"/>
                </a:solidFill>
                <a:latin typeface="Arial" charset="0"/>
                <a:ea typeface="+mn-ea"/>
                <a:cs typeface="+mn-cs"/>
              </a:defRPr>
            </a:lvl9pPr>
          </a:lstStyle>
          <a:p>
            <a:pPr algn="l" eaLnBrk="1" hangingPunct="1">
              <a:spcBef>
                <a:spcPct val="0"/>
              </a:spcBef>
              <a:defRPr/>
            </a:pPr>
            <a:endParaRPr lang="en-US" sz="2500" dirty="0">
              <a:solidFill>
                <a:srgbClr val="336699"/>
              </a:solidFill>
              <a:latin typeface="Calibri" panose="020F0502020204030204" pitchFamily="34" charset="0"/>
              <a:cs typeface="Calibri" pitchFamily="34" charset="0"/>
            </a:endParaRPr>
          </a:p>
          <a:p>
            <a:pPr algn="l" eaLnBrk="1" hangingPunct="1">
              <a:spcBef>
                <a:spcPts val="0"/>
              </a:spcBef>
              <a:defRPr/>
            </a:pPr>
            <a:endParaRPr lang="en-US" sz="2500" dirty="0">
              <a:solidFill>
                <a:srgbClr val="336699"/>
              </a:solidFill>
              <a:latin typeface="Calibri" panose="020F0502020204030204" pitchFamily="34" charset="0"/>
              <a:cs typeface="Calibri" pitchFamily="34" charset="0"/>
            </a:endParaRPr>
          </a:p>
          <a:p>
            <a:pPr algn="l" eaLnBrk="1" hangingPunct="1">
              <a:spcBef>
                <a:spcPts val="0"/>
              </a:spcBef>
              <a:defRPr/>
            </a:pPr>
            <a:endParaRPr lang="en-US" sz="1500" dirty="0">
              <a:solidFill>
                <a:srgbClr val="336699"/>
              </a:solidFill>
              <a:latin typeface="Calibri" panose="020F0502020204030204" pitchFamily="34" charset="0"/>
              <a:cs typeface="Calibri" pitchFamily="34" charset="0"/>
            </a:endParaRPr>
          </a:p>
          <a:p>
            <a:pPr algn="l" eaLnBrk="1" hangingPunct="1">
              <a:spcBef>
                <a:spcPct val="0"/>
              </a:spcBef>
              <a:defRPr/>
            </a:pPr>
            <a:r>
              <a:rPr lang="en-US" sz="2500" dirty="0">
                <a:solidFill>
                  <a:srgbClr val="336699"/>
                </a:solidFill>
                <a:latin typeface="Calibri" panose="020F0502020204030204" pitchFamily="34" charset="0"/>
                <a:cs typeface="Calibri" pitchFamily="34" charset="0"/>
              </a:rPr>
              <a:t>AESP’s National Conference</a:t>
            </a:r>
          </a:p>
          <a:p>
            <a:pPr algn="l" eaLnBrk="1" hangingPunct="1">
              <a:spcBef>
                <a:spcPct val="0"/>
              </a:spcBef>
              <a:defRPr/>
            </a:pPr>
            <a:r>
              <a:rPr lang="en-US" sz="2500" dirty="0">
                <a:solidFill>
                  <a:srgbClr val="336699"/>
                </a:solidFill>
                <a:latin typeface="Calibri" panose="020F0502020204030204" pitchFamily="34" charset="0"/>
                <a:cs typeface="Calibri" pitchFamily="34" charset="0"/>
              </a:rPr>
              <a:t>New Orleans, LA</a:t>
            </a:r>
          </a:p>
          <a:p>
            <a:pPr algn="l" eaLnBrk="1" hangingPunct="1">
              <a:spcBef>
                <a:spcPct val="0"/>
              </a:spcBef>
              <a:defRPr/>
            </a:pPr>
            <a:endParaRPr lang="en-US" sz="2500" dirty="0">
              <a:solidFill>
                <a:srgbClr val="336699"/>
              </a:solidFill>
              <a:latin typeface="Calibri" panose="020F0502020204030204" pitchFamily="34" charset="0"/>
              <a:cs typeface="Calibri" pitchFamily="34" charset="0"/>
            </a:endParaRPr>
          </a:p>
          <a:p>
            <a:pPr algn="l" eaLnBrk="1" hangingPunct="1">
              <a:spcBef>
                <a:spcPct val="0"/>
              </a:spcBef>
              <a:defRPr/>
            </a:pPr>
            <a:r>
              <a:rPr lang="en-US" sz="2500" dirty="0">
                <a:solidFill>
                  <a:srgbClr val="336699"/>
                </a:solidFill>
                <a:latin typeface="Calibri" panose="020F0502020204030204" pitchFamily="34" charset="0"/>
                <a:cs typeface="Calibri" pitchFamily="34" charset="0"/>
              </a:rPr>
              <a:t>AESP’s Spring Conference</a:t>
            </a:r>
          </a:p>
          <a:p>
            <a:pPr algn="l" eaLnBrk="1" hangingPunct="1">
              <a:spcBef>
                <a:spcPct val="0"/>
              </a:spcBef>
              <a:defRPr/>
            </a:pPr>
            <a:r>
              <a:rPr lang="en-US" sz="2500" dirty="0">
                <a:solidFill>
                  <a:srgbClr val="336699"/>
                </a:solidFill>
                <a:latin typeface="Calibri" panose="020F0502020204030204" pitchFamily="34" charset="0"/>
                <a:cs typeface="Calibri" pitchFamily="34" charset="0"/>
              </a:rPr>
              <a:t>Atlanta, GA</a:t>
            </a:r>
          </a:p>
          <a:p>
            <a:pPr algn="l" eaLnBrk="1" hangingPunct="1">
              <a:spcBef>
                <a:spcPct val="0"/>
              </a:spcBef>
              <a:defRPr/>
            </a:pPr>
            <a:endParaRPr lang="en-US" sz="2800" dirty="0">
              <a:solidFill>
                <a:srgbClr val="144991"/>
              </a:solidFill>
              <a:latin typeface="+mj-lt"/>
              <a:cs typeface="Calibri" pitchFamily="34" charset="0"/>
            </a:endParaRPr>
          </a:p>
          <a:p>
            <a:pPr algn="l" eaLnBrk="1" hangingPunct="1">
              <a:spcBef>
                <a:spcPct val="0"/>
              </a:spcBef>
              <a:defRPr/>
            </a:pPr>
            <a:endParaRPr lang="en-US" sz="2800" dirty="0">
              <a:solidFill>
                <a:srgbClr val="144991"/>
              </a:solidFill>
              <a:latin typeface="+mj-lt"/>
              <a:cs typeface="Calibri" pitchFamily="34" charset="0"/>
            </a:endParaRPr>
          </a:p>
          <a:p>
            <a:pPr algn="l" eaLnBrk="1" hangingPunct="1">
              <a:spcBef>
                <a:spcPct val="0"/>
              </a:spcBef>
              <a:defRPr/>
            </a:pPr>
            <a:endParaRPr lang="en-US" sz="2800" b="1" dirty="0">
              <a:solidFill>
                <a:srgbClr val="144991"/>
              </a:solidFill>
              <a:latin typeface="+mj-lt"/>
              <a:cs typeface="Calibri" pitchFamily="34" charset="0"/>
            </a:endParaRPr>
          </a:p>
        </p:txBody>
      </p:sp>
      <p:cxnSp>
        <p:nvCxnSpPr>
          <p:cNvPr id="8" name="Straight Connector 7"/>
          <p:cNvCxnSpPr>
            <a:cxnSpLocks/>
          </p:cNvCxnSpPr>
          <p:nvPr/>
        </p:nvCxnSpPr>
        <p:spPr bwMode="auto">
          <a:xfrm>
            <a:off x="5345906" y="2286000"/>
            <a:ext cx="0" cy="2362200"/>
          </a:xfrm>
          <a:prstGeom prst="line">
            <a:avLst/>
          </a:prstGeom>
          <a:ln w="22225" cmpd="sng">
            <a:gradFill>
              <a:gsLst>
                <a:gs pos="0">
                  <a:schemeClr val="bg1"/>
                </a:gs>
                <a:gs pos="50000">
                  <a:srgbClr val="F2AF32"/>
                </a:gs>
                <a:gs pos="100000">
                  <a:schemeClr val="bg1"/>
                </a:gs>
              </a:gsLst>
              <a:lin ang="10800000" scaled="0"/>
            </a:gradFill>
          </a:ln>
        </p:spPr>
        <p:style>
          <a:lnRef idx="1">
            <a:schemeClr val="accent1"/>
          </a:lnRef>
          <a:fillRef idx="0">
            <a:schemeClr val="accent1"/>
          </a:fillRef>
          <a:effectRef idx="0">
            <a:schemeClr val="accent1"/>
          </a:effectRef>
          <a:fontRef idx="minor">
            <a:schemeClr val="tx1"/>
          </a:fontRef>
        </p:style>
      </p:cxnSp>
      <p:sp>
        <p:nvSpPr>
          <p:cNvPr id="6151" name="TextBox 8"/>
          <p:cNvSpPr txBox="1">
            <a:spLocks noChangeArrowheads="1"/>
          </p:cNvSpPr>
          <p:nvPr/>
        </p:nvSpPr>
        <p:spPr bwMode="auto">
          <a:xfrm>
            <a:off x="3138489" y="5819775"/>
            <a:ext cx="5908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a:solidFill>
                  <a:srgbClr val="00693E"/>
                </a:solidFill>
              </a:rPr>
              <a:t>For more information - </a:t>
            </a:r>
            <a:r>
              <a:rPr lang="en-US" altLang="en-US" sz="2000" u="sng">
                <a:solidFill>
                  <a:srgbClr val="00693E"/>
                </a:solidFill>
              </a:rPr>
              <a:t>www.aesp.org</a:t>
            </a:r>
          </a:p>
        </p:txBody>
      </p:sp>
      <p:sp>
        <p:nvSpPr>
          <p:cNvPr id="6152" name="Rectangle 9"/>
          <p:cNvSpPr>
            <a:spLocks noChangeArrowheads="1"/>
          </p:cNvSpPr>
          <p:nvPr/>
        </p:nvSpPr>
        <p:spPr bwMode="auto">
          <a:xfrm>
            <a:off x="2801219" y="2594042"/>
            <a:ext cx="241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a:solidFill>
                  <a:srgbClr val="006600"/>
                </a:solidFill>
                <a:latin typeface="Calibri" panose="020F0502020204030204" pitchFamily="34" charset="0"/>
              </a:rPr>
              <a:t>February 19-22, 2018</a:t>
            </a:r>
          </a:p>
        </p:txBody>
      </p:sp>
      <p:sp>
        <p:nvSpPr>
          <p:cNvPr id="9" name="Rectangle 9"/>
          <p:cNvSpPr>
            <a:spLocks noChangeArrowheads="1"/>
          </p:cNvSpPr>
          <p:nvPr/>
        </p:nvSpPr>
        <p:spPr bwMode="auto">
          <a:xfrm>
            <a:off x="3251116" y="3638490"/>
            <a:ext cx="19352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a:solidFill>
                  <a:srgbClr val="006600"/>
                </a:solidFill>
                <a:latin typeface="Calibri" panose="020F0502020204030204" pitchFamily="34" charset="0"/>
              </a:rPr>
              <a:t>May 21-23,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Meter-Based M&amp;V Concept</a:t>
            </a:r>
          </a:p>
        </p:txBody>
      </p:sp>
      <p:sp>
        <p:nvSpPr>
          <p:cNvPr id="3" name="Slide Number Placeholder 2"/>
          <p:cNvSpPr>
            <a:spLocks noGrp="1"/>
          </p:cNvSpPr>
          <p:nvPr>
            <p:ph type="sldNum" sz="quarter" idx="12"/>
          </p:nvPr>
        </p:nvSpPr>
        <p:spPr/>
        <p:txBody>
          <a:bodyPr>
            <a:normAutofit/>
          </a:bodyPr>
          <a:lstStyle/>
          <a:p>
            <a:fld id="{2870011C-4C65-44BC-B354-88FBCAB61D2D}" type="slidenum">
              <a:rPr lang="en-US" smtClean="0"/>
              <a:pPr/>
              <a:t>3</a:t>
            </a:fld>
            <a:endParaRPr lang="en-US"/>
          </a:p>
        </p:txBody>
      </p:sp>
      <p:pic>
        <p:nvPicPr>
          <p:cNvPr id="5" name="Picture 4"/>
          <p:cNvPicPr>
            <a:picLocks noChangeAspect="1"/>
          </p:cNvPicPr>
          <p:nvPr/>
        </p:nvPicPr>
        <p:blipFill>
          <a:blip r:embed="rId3"/>
          <a:stretch>
            <a:fillRect/>
          </a:stretch>
        </p:blipFill>
        <p:spPr>
          <a:xfrm>
            <a:off x="1819887" y="1749407"/>
            <a:ext cx="8629467" cy="4226521"/>
          </a:xfrm>
          <a:prstGeom prst="rect">
            <a:avLst/>
          </a:prstGeom>
        </p:spPr>
      </p:pic>
    </p:spTree>
    <p:extLst>
      <p:ext uri="{BB962C8B-B14F-4D97-AF65-F5344CB8AC3E}">
        <p14:creationId xmlns:p14="http://schemas.microsoft.com/office/powerpoint/2010/main" val="124797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88BCC-B899-4C01-B998-80A91C55190D}"/>
              </a:ext>
            </a:extLst>
          </p:cNvPr>
          <p:cNvSpPr>
            <a:spLocks noGrp="1"/>
          </p:cNvSpPr>
          <p:nvPr>
            <p:ph type="title"/>
          </p:nvPr>
        </p:nvSpPr>
        <p:spPr/>
        <p:txBody>
          <a:bodyPr/>
          <a:lstStyle/>
          <a:p>
            <a:r>
              <a:rPr lang="en-US" dirty="0"/>
              <a:t>Motivation </a:t>
            </a:r>
          </a:p>
        </p:txBody>
      </p:sp>
      <p:sp>
        <p:nvSpPr>
          <p:cNvPr id="3" name="Content Placeholder 2">
            <a:extLst>
              <a:ext uri="{FF2B5EF4-FFF2-40B4-BE49-F238E27FC236}">
                <a16:creationId xmlns:a16="http://schemas.microsoft.com/office/drawing/2014/main" id="{A6A9EBA1-D658-4F48-AA32-3217A7C383FD}"/>
              </a:ext>
            </a:extLst>
          </p:cNvPr>
          <p:cNvSpPr>
            <a:spLocks noGrp="1"/>
          </p:cNvSpPr>
          <p:nvPr>
            <p:ph idx="1"/>
          </p:nvPr>
        </p:nvSpPr>
        <p:spPr/>
        <p:txBody>
          <a:bodyPr/>
          <a:lstStyle/>
          <a:p>
            <a:r>
              <a:rPr lang="en-US" dirty="0"/>
              <a:t>California has ambitious efficiency goals </a:t>
            </a:r>
          </a:p>
          <a:p>
            <a:r>
              <a:rPr lang="en-US" dirty="0"/>
              <a:t>Recent legislation in California has encouraged utilities to pursue programs using “normalized metered energy consumption” in M&amp;V approach </a:t>
            </a:r>
          </a:p>
          <a:p>
            <a:r>
              <a:rPr lang="en-US" dirty="0"/>
              <a:t>CA gas utility running a pilot program for restaurants </a:t>
            </a:r>
          </a:p>
          <a:p>
            <a:r>
              <a:rPr lang="en-US" dirty="0"/>
              <a:t>Wanted to determine how well models would meet accuracy criteria, and what level of savings is required </a:t>
            </a:r>
          </a:p>
        </p:txBody>
      </p:sp>
    </p:spTree>
    <p:extLst>
      <p:ext uri="{BB962C8B-B14F-4D97-AF65-F5344CB8AC3E}">
        <p14:creationId xmlns:p14="http://schemas.microsoft.com/office/powerpoint/2010/main" val="269521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Overview of Study </a:t>
            </a:r>
          </a:p>
        </p:txBody>
      </p:sp>
      <p:sp>
        <p:nvSpPr>
          <p:cNvPr id="5123" name="Content Placeholder 2"/>
          <p:cNvSpPr>
            <a:spLocks noGrp="1"/>
          </p:cNvSpPr>
          <p:nvPr>
            <p:ph idx="1"/>
          </p:nvPr>
        </p:nvSpPr>
        <p:spPr>
          <a:xfrm>
            <a:off x="1265768" y="1981200"/>
            <a:ext cx="10215033" cy="4419600"/>
          </a:xfrm>
        </p:spPr>
        <p:txBody>
          <a:bodyPr/>
          <a:lstStyle/>
          <a:p>
            <a:r>
              <a:rPr lang="en-US" altLang="en-US" dirty="0"/>
              <a:t>Analyzed sample of restaurants that participated in SoCal Gas’ energy efficiency programs between 2013 and 2015 </a:t>
            </a:r>
          </a:p>
          <a:p>
            <a:r>
              <a:rPr lang="en-US" altLang="en-US" dirty="0"/>
              <a:t>Developed models for calculating bldg. natural gas usage as a function of weather conditions, and applied best-fitting model to calculate energy savings using IPMVP Option C </a:t>
            </a:r>
          </a:p>
          <a:p>
            <a:r>
              <a:rPr lang="en-US" altLang="en-US" dirty="0"/>
              <a:t>Assessed this approach based on level of savings verified, &amp; associated uncertainty </a:t>
            </a:r>
          </a:p>
          <a:p>
            <a:endParaRPr lang="en-US" altLang="en-US" dirty="0"/>
          </a:p>
        </p:txBody>
      </p:sp>
    </p:spTree>
    <p:extLst>
      <p:ext uri="{BB962C8B-B14F-4D97-AF65-F5344CB8AC3E}">
        <p14:creationId xmlns:p14="http://schemas.microsoft.com/office/powerpoint/2010/main" val="203539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Key Research Questions </a:t>
            </a:r>
          </a:p>
        </p:txBody>
      </p:sp>
      <p:sp>
        <p:nvSpPr>
          <p:cNvPr id="5123" name="Content Placeholder 2"/>
          <p:cNvSpPr>
            <a:spLocks noGrp="1"/>
          </p:cNvSpPr>
          <p:nvPr>
            <p:ph idx="1"/>
          </p:nvPr>
        </p:nvSpPr>
        <p:spPr/>
        <p:txBody>
          <a:bodyPr/>
          <a:lstStyle/>
          <a:p>
            <a:r>
              <a:rPr lang="en-US" altLang="en-US" dirty="0"/>
              <a:t>What models are most appropriate for M&amp;V analysis? </a:t>
            </a:r>
          </a:p>
          <a:p>
            <a:r>
              <a:rPr lang="en-US" altLang="en-US" dirty="0"/>
              <a:t>How accurately can we predict energy use and savings? </a:t>
            </a:r>
          </a:p>
          <a:p>
            <a:r>
              <a:rPr lang="en-US" altLang="en-US" dirty="0"/>
              <a:t>How much savings for a typical restaurant is required? </a:t>
            </a:r>
          </a:p>
          <a:p>
            <a:r>
              <a:rPr lang="en-US" altLang="en-US" dirty="0"/>
              <a:t>How do M&amp;V calculated savings compare with “deemed” values? </a:t>
            </a:r>
          </a:p>
        </p:txBody>
      </p:sp>
    </p:spTree>
    <p:extLst>
      <p:ext uri="{BB962C8B-B14F-4D97-AF65-F5344CB8AC3E}">
        <p14:creationId xmlns:p14="http://schemas.microsoft.com/office/powerpoint/2010/main" val="396901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Characterization of Sample</a:t>
            </a:r>
          </a:p>
        </p:txBody>
      </p:sp>
      <p:sp>
        <p:nvSpPr>
          <p:cNvPr id="2" name="Content Placeholder 1">
            <a:extLst>
              <a:ext uri="{FF2B5EF4-FFF2-40B4-BE49-F238E27FC236}">
                <a16:creationId xmlns:a16="http://schemas.microsoft.com/office/drawing/2014/main" id="{D8B675F9-E54C-4FF8-A291-C14C36EB94D5}"/>
              </a:ext>
            </a:extLst>
          </p:cNvPr>
          <p:cNvSpPr>
            <a:spLocks noGrp="1"/>
          </p:cNvSpPr>
          <p:nvPr>
            <p:ph sz="half" idx="1"/>
          </p:nvPr>
        </p:nvSpPr>
        <p:spPr/>
        <p:txBody>
          <a:bodyPr/>
          <a:lstStyle/>
          <a:p>
            <a:r>
              <a:rPr lang="en-US" dirty="0"/>
              <a:t>By Baseline Gas Usage </a:t>
            </a:r>
          </a:p>
        </p:txBody>
      </p:sp>
      <p:sp>
        <p:nvSpPr>
          <p:cNvPr id="3" name="Content Placeholder 2">
            <a:extLst>
              <a:ext uri="{FF2B5EF4-FFF2-40B4-BE49-F238E27FC236}">
                <a16:creationId xmlns:a16="http://schemas.microsoft.com/office/drawing/2014/main" id="{2FD738CC-284A-4C90-AF9A-AE6BC64C8ABB}"/>
              </a:ext>
            </a:extLst>
          </p:cNvPr>
          <p:cNvSpPr>
            <a:spLocks noGrp="1"/>
          </p:cNvSpPr>
          <p:nvPr>
            <p:ph sz="half" idx="2"/>
          </p:nvPr>
        </p:nvSpPr>
        <p:spPr/>
        <p:txBody>
          <a:bodyPr/>
          <a:lstStyle/>
          <a:p>
            <a:r>
              <a:rPr lang="en-US" altLang="en-US" dirty="0"/>
              <a:t>Sample of 433 restaurants with complete data available, all located in southern California </a:t>
            </a:r>
          </a:p>
          <a:p>
            <a:r>
              <a:rPr lang="en-US" altLang="en-US" dirty="0"/>
              <a:t>Energy efficiency measures grouped in two categories: cooking equipment and water heating </a:t>
            </a:r>
          </a:p>
          <a:p>
            <a:pPr marL="0" indent="0">
              <a:buNone/>
            </a:pPr>
            <a:endParaRPr lang="en-US" dirty="0"/>
          </a:p>
        </p:txBody>
      </p:sp>
      <p:pic>
        <p:nvPicPr>
          <p:cNvPr id="12" name="Picture 11">
            <a:extLst>
              <a:ext uri="{FF2B5EF4-FFF2-40B4-BE49-F238E27FC236}">
                <a16:creationId xmlns:a16="http://schemas.microsoft.com/office/drawing/2014/main" id="{C450FF51-4D9A-4403-889C-93C956DE6E12}"/>
              </a:ext>
            </a:extLst>
          </p:cNvPr>
          <p:cNvPicPr>
            <a:picLocks noChangeAspect="1"/>
          </p:cNvPicPr>
          <p:nvPr/>
        </p:nvPicPr>
        <p:blipFill>
          <a:blip r:embed="rId3"/>
          <a:stretch>
            <a:fillRect/>
          </a:stretch>
        </p:blipFill>
        <p:spPr>
          <a:xfrm>
            <a:off x="1057210" y="2743200"/>
            <a:ext cx="5214474" cy="3138300"/>
          </a:xfrm>
          <a:prstGeom prst="rect">
            <a:avLst/>
          </a:prstGeom>
        </p:spPr>
      </p:pic>
    </p:spTree>
    <p:extLst>
      <p:ext uri="{BB962C8B-B14F-4D97-AF65-F5344CB8AC3E}">
        <p14:creationId xmlns:p14="http://schemas.microsoft.com/office/powerpoint/2010/main" val="234599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Development &amp; Selection of Model </a:t>
            </a:r>
          </a:p>
        </p:txBody>
      </p:sp>
      <p:sp>
        <p:nvSpPr>
          <p:cNvPr id="5123" name="Content Placeholder 2"/>
          <p:cNvSpPr>
            <a:spLocks noGrp="1"/>
          </p:cNvSpPr>
          <p:nvPr>
            <p:ph idx="1"/>
          </p:nvPr>
        </p:nvSpPr>
        <p:spPr>
          <a:xfrm>
            <a:off x="1265768" y="1981200"/>
            <a:ext cx="10215033" cy="5334000"/>
          </a:xfrm>
        </p:spPr>
        <p:txBody>
          <a:bodyPr/>
          <a:lstStyle/>
          <a:p>
            <a:r>
              <a:rPr lang="en-US" altLang="en-US" sz="2400" dirty="0"/>
              <a:t>Weather conditions (degree days or outdoor air temperature) are often used as independent variable </a:t>
            </a:r>
          </a:p>
          <a:p>
            <a:r>
              <a:rPr lang="en-US" altLang="en-US" sz="2400" dirty="0"/>
              <a:t>Analyzed four different statistical algorithms (change-point models) to predict monthly natural gas usage over baseline period </a:t>
            </a:r>
          </a:p>
          <a:p>
            <a:pPr lvl="1"/>
            <a:r>
              <a:rPr lang="en-US" altLang="en-US" sz="2400" dirty="0"/>
              <a:t>2-parameter (linear regression) with HDD and average monthly temperature </a:t>
            </a:r>
          </a:p>
          <a:p>
            <a:pPr lvl="1"/>
            <a:r>
              <a:rPr lang="en-US" altLang="en-US" sz="2400" dirty="0"/>
              <a:t>3-parameter and 4-parameter with average monthly temperature </a:t>
            </a:r>
          </a:p>
          <a:p>
            <a:pPr marL="447675" lvl="1" indent="-447675">
              <a:buClr>
                <a:schemeClr val="accent1"/>
              </a:buClr>
              <a:buSzPct val="70000"/>
              <a:buFont typeface="Wingdings" panose="05000000000000000000" pitchFamily="2" charset="2"/>
              <a:buChar char="n"/>
            </a:pPr>
            <a:r>
              <a:rPr lang="en-US" altLang="en-US" sz="2400" dirty="0">
                <a:ea typeface="+mn-ea"/>
                <a:cs typeface="+mn-cs"/>
              </a:rPr>
              <a:t>Selected model based on accuracy over baseline period, minimizing CV(RMSE), which characterizes the random modeling error </a:t>
            </a:r>
            <a:endParaRPr lang="en-US" altLang="en-US" dirty="0"/>
          </a:p>
          <a:p>
            <a:pPr lvl="1"/>
            <a:endParaRPr lang="en-US" altLang="en-US" dirty="0"/>
          </a:p>
        </p:txBody>
      </p:sp>
    </p:spTree>
    <p:extLst>
      <p:ext uri="{BB962C8B-B14F-4D97-AF65-F5344CB8AC3E}">
        <p14:creationId xmlns:p14="http://schemas.microsoft.com/office/powerpoint/2010/main" val="112062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 Distribution of CV(RMSE) </a:t>
            </a:r>
          </a:p>
        </p:txBody>
      </p:sp>
      <p:pic>
        <p:nvPicPr>
          <p:cNvPr id="9" name="Content Placeholder 8">
            <a:extLst>
              <a:ext uri="{FF2B5EF4-FFF2-40B4-BE49-F238E27FC236}">
                <a16:creationId xmlns:a16="http://schemas.microsoft.com/office/drawing/2014/main" id="{A2F71336-7D10-4E60-BF08-28AFDE5790C3}"/>
              </a:ext>
            </a:extLst>
          </p:cNvPr>
          <p:cNvPicPr>
            <a:picLocks noGrp="1" noChangeAspect="1"/>
          </p:cNvPicPr>
          <p:nvPr>
            <p:ph idx="1"/>
          </p:nvPr>
        </p:nvPicPr>
        <p:blipFill>
          <a:blip r:embed="rId3"/>
          <a:stretch>
            <a:fillRect/>
          </a:stretch>
        </p:blipFill>
        <p:spPr>
          <a:xfrm>
            <a:off x="2831995" y="1676400"/>
            <a:ext cx="6909586" cy="4876800"/>
          </a:xfrm>
          <a:prstGeom prst="rect">
            <a:avLst/>
          </a:prstGeom>
        </p:spPr>
      </p:pic>
    </p:spTree>
    <p:extLst>
      <p:ext uri="{BB962C8B-B14F-4D97-AF65-F5344CB8AC3E}">
        <p14:creationId xmlns:p14="http://schemas.microsoft.com/office/powerpoint/2010/main" val="4120297532"/>
      </p:ext>
    </p:extLst>
  </p:cSld>
  <p:clrMapOvr>
    <a:masterClrMapping/>
  </p:clrMapOvr>
</p:sld>
</file>

<file path=ppt/theme/theme1.xml><?xml version="1.0" encoding="utf-8"?>
<a:theme xmlns:a="http://schemas.openxmlformats.org/drawingml/2006/main" name="2015 Template 1">
  <a:themeElements>
    <a:clrScheme name="Office Theme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Office Theme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Office Theme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Office Theme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ESP template 1.pot.pptx" id="{A9B291E8-D877-4AC9-8D76-9F91695F5EB0}" vid="{66745043-8E47-432E-A73B-5DB60C439B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9b5c243964b2cdc621200f6db12c6bf6">
  <xsd:schema xmlns:xsd="http://www.w3.org/2001/XMLSchema" xmlns:xs="http://www.w3.org/2001/XMLSchema" xmlns:p="http://schemas.microsoft.com/office/2006/metadata/properties" xmlns:ns2="145c5697-5eb5-440b-b2f1-a8273fb59250" targetNamespace="http://schemas.microsoft.com/office/2006/metadata/properties" ma:root="true" ma:fieldsID="5c2db6c5baa0ac3fc502334ce7d6a781"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49B00C-0B7A-4650-A16F-086D84AA12BF}">
  <ds:schemaRefs>
    <ds:schemaRef ds:uri="http://schemas.microsoft.com/office/2006/metadata/longProperties"/>
  </ds:schemaRefs>
</ds:datastoreItem>
</file>

<file path=customXml/itemProps2.xml><?xml version="1.0" encoding="utf-8"?>
<ds:datastoreItem xmlns:ds="http://schemas.openxmlformats.org/officeDocument/2006/customXml" ds:itemID="{002EDF2E-2948-4139-9F3C-932C1A285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9F26E85-4150-4C5B-8468-8F71DC3204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AESP summer template 1</Template>
  <TotalTime>13610</TotalTime>
  <Words>2799</Words>
  <Application>Microsoft Office PowerPoint</Application>
  <PresentationFormat>Widescreen</PresentationFormat>
  <Paragraphs>172</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2015 Template 1</vt:lpstr>
      <vt:lpstr>Food for Thought: Ingredients for a Delicious Meter-Based Restaurant Program </vt:lpstr>
      <vt:lpstr>Agenda</vt:lpstr>
      <vt:lpstr>Meter-Based M&amp;V Concept</vt:lpstr>
      <vt:lpstr>Motivation </vt:lpstr>
      <vt:lpstr>Overview of Study </vt:lpstr>
      <vt:lpstr>Key Research Questions </vt:lpstr>
      <vt:lpstr> Characterization of Sample</vt:lpstr>
      <vt:lpstr> Development &amp; Selection of Model </vt:lpstr>
      <vt:lpstr> Distribution of CV(RMSE) </vt:lpstr>
      <vt:lpstr> Calculating Savings &amp; Uncertainty </vt:lpstr>
      <vt:lpstr> Magnitude of Uncertainty at 95% CI vs. Gas Usage for All Sites</vt:lpstr>
      <vt:lpstr>M&amp;V Savings vs. Deemed Savings </vt:lpstr>
      <vt:lpstr> Results Summary </vt:lpstr>
      <vt:lpstr> Conclusions </vt:lpstr>
      <vt:lpstr>Additional Data Needs</vt:lpstr>
      <vt:lpstr>Additional Slides for Reference </vt:lpstr>
      <vt:lpstr> Areas for Further Study </vt:lpstr>
      <vt:lpstr> Change-Point Models (2-Parameter)  </vt:lpstr>
      <vt:lpstr> Change-Point Models (3-Parameter)</vt:lpstr>
      <vt:lpstr> Baseline Model CV and Gas Usage </vt:lpstr>
      <vt:lpstr>Average CV(RMSE) by Model Type </vt:lpstr>
      <vt:lpstr> Baseline CV(RMSE) for 2-P Model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amyallen@stanford.edu</dc:creator>
  <cp:lastModifiedBy>amyallen@stanford.edu</cp:lastModifiedBy>
  <cp:revision>201</cp:revision>
  <cp:lastPrinted>1601-01-01T00:00:00Z</cp:lastPrinted>
  <dcterms:created xsi:type="dcterms:W3CDTF">2017-07-18T13:22:14Z</dcterms:created>
  <dcterms:modified xsi:type="dcterms:W3CDTF">2017-09-01T12:08:11Z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y fmtid="{D5CDD505-2E9C-101B-9397-08002B2CF9AE}" pid="3" name="Markets">
    <vt:lpwstr/>
  </property>
  <property fmtid="{D5CDD505-2E9C-101B-9397-08002B2CF9AE}" pid="4" name="TPInstallLocation">
    <vt:lpwstr>{My Templates}</vt:lpwstr>
  </property>
  <property fmtid="{D5CDD505-2E9C-101B-9397-08002B2CF9AE}" pid="5" name="PrimaryImageGen">
    <vt:lpwstr>true</vt:lpwstr>
  </property>
  <property fmtid="{D5CDD505-2E9C-101B-9397-08002B2CF9AE}" pid="6" name="AssetType">
    <vt:lpwstr>TP</vt:lpwstr>
  </property>
  <property fmtid="{D5CDD505-2E9C-101B-9397-08002B2CF9AE}" pid="7" name="BugNumber">
    <vt:lpwstr>743074</vt:lpwstr>
  </property>
  <property fmtid="{D5CDD505-2E9C-101B-9397-08002B2CF9AE}" pid="8" name="TPCommandLine">
    <vt:lpwstr>{PP} /n {FilePath}</vt:lpwstr>
  </property>
  <property fmtid="{D5CDD505-2E9C-101B-9397-08002B2CF9AE}" pid="9" name="TPAppVersion">
    <vt:lpwstr>11</vt:lpwstr>
  </property>
  <property fmtid="{D5CDD505-2E9C-101B-9397-08002B2CF9AE}" pid="10" name="Milestone">
    <vt:lpwstr>Continuous</vt:lpwstr>
  </property>
  <property fmtid="{D5CDD505-2E9C-101B-9397-08002B2CF9AE}" pid="11" name="APAuthor">
    <vt:lpwstr>191</vt:lpwstr>
  </property>
  <property fmtid="{D5CDD505-2E9C-101B-9397-08002B2CF9AE}" pid="12" name="TemplateStatus">
    <vt:lpwstr>Complete</vt:lpwstr>
  </property>
  <property fmtid="{D5CDD505-2E9C-101B-9397-08002B2CF9AE}" pid="13" name="ContentTypeId">
    <vt:lpwstr>0x0101006025706CF4CD034688BEBAE97A2E701D020200C3831ACA17D8814887A164412888521E</vt:lpwstr>
  </property>
  <property fmtid="{D5CDD505-2E9C-101B-9397-08002B2CF9AE}" pid="14" name="IsDeleted">
    <vt:lpwstr>false</vt:lpwstr>
  </property>
  <property fmtid="{D5CDD505-2E9C-101B-9397-08002B2CF9AE}" pid="15" name="UANotes">
    <vt:lpwstr>These are templates which shipped in the box with PPT 2003.</vt:lpwstr>
  </property>
  <property fmtid="{D5CDD505-2E9C-101B-9397-08002B2CF9AE}" pid="16" name="TrustLevel">
    <vt:lpwstr>Microsoft Managed Content</vt:lpwstr>
  </property>
  <property fmtid="{D5CDD505-2E9C-101B-9397-08002B2CF9AE}" pid="17" name="TPFriendlyName">
    <vt:lpwstr>PowerPoint Presentation</vt:lpwstr>
  </property>
  <property fmtid="{D5CDD505-2E9C-101B-9397-08002B2CF9AE}" pid="18" name="IsSearchable">
    <vt:lpwstr>false</vt:lpwstr>
  </property>
  <property fmtid="{D5CDD505-2E9C-101B-9397-08002B2CF9AE}" pid="19" name="NumericId">
    <vt:lpwstr>-1</vt:lpwstr>
  </property>
  <property fmtid="{D5CDD505-2E9C-101B-9397-08002B2CF9AE}" pid="20" name="PublishTargets">
    <vt:lpwstr>OfficeOnline</vt:lpwstr>
  </property>
  <property fmtid="{D5CDD505-2E9C-101B-9397-08002B2CF9AE}" pid="21" name="AssetId">
    <vt:lpwstr>TS010203755</vt:lpwstr>
  </property>
  <property fmtid="{D5CDD505-2E9C-101B-9397-08002B2CF9AE}" pid="22" name="TPLaunchHelpLinkType">
    <vt:lpwstr>Template</vt:lpwstr>
  </property>
  <property fmtid="{D5CDD505-2E9C-101B-9397-08002B2CF9AE}" pid="23" name="SourceTitle">
    <vt:lpwstr>Axis design template</vt:lpwstr>
  </property>
  <property fmtid="{D5CDD505-2E9C-101B-9397-08002B2CF9AE}" pid="24" name="TPLaunchHelpLink">
    <vt:lpwstr/>
  </property>
  <property fmtid="{D5CDD505-2E9C-101B-9397-08002B2CF9AE}" pid="25" name="APEditor">
    <vt:lpwstr>92</vt:lpwstr>
  </property>
  <property fmtid="{D5CDD505-2E9C-101B-9397-08002B2CF9AE}" pid="26" name="TPApplication">
    <vt:lpwstr>PowerPoint</vt:lpwstr>
  </property>
  <property fmtid="{D5CDD505-2E9C-101B-9397-08002B2CF9AE}" pid="27" name="Provider">
    <vt:lpwstr>EY006220130</vt:lpwstr>
  </property>
  <property fmtid="{D5CDD505-2E9C-101B-9397-08002B2CF9AE}" pid="28" name="OpenTemplate">
    <vt:lpwstr>true</vt:lpwstr>
  </property>
  <property fmtid="{D5CDD505-2E9C-101B-9397-08002B2CF9AE}" pid="29" name="UACurrentWords">
    <vt:lpwstr>0</vt:lpwstr>
  </property>
  <property fmtid="{D5CDD505-2E9C-101B-9397-08002B2CF9AE}" pid="30" name="Applications">
    <vt:lpwstr>79;#Template 12;#65;#Microsoft Office PowerPoint 2007;#64;#PowerPoint 2003</vt:lpwstr>
  </property>
  <property fmtid="{D5CDD505-2E9C-101B-9397-08002B2CF9AE}" pid="31" name="UALocRecommendation">
    <vt:lpwstr>Localize</vt:lpwstr>
  </property>
  <property fmtid="{D5CDD505-2E9C-101B-9397-08002B2CF9AE}" pid="32" name="Title">
    <vt:lpwstr>Axis design template</vt:lpwstr>
  </property>
  <property fmtid="{D5CDD505-2E9C-101B-9397-08002B2CF9AE}" pid="33" name="PublishStatusLookup">
    <vt:lpwstr>270360</vt:lpwstr>
  </property>
  <property fmtid="{D5CDD505-2E9C-101B-9397-08002B2CF9AE}" pid="34" name="APTrustLevel">
    <vt:lpwstr>1.00000000000000</vt:lpwstr>
  </property>
  <property fmtid="{D5CDD505-2E9C-101B-9397-08002B2CF9AE}" pid="35" name="TPClientViewer">
    <vt:lpwstr>Microsoft Office PowerPoint</vt:lpwstr>
  </property>
  <property fmtid="{D5CDD505-2E9C-101B-9397-08002B2CF9AE}" pid="36" name="TPComponent">
    <vt:lpwstr>PPTFiles</vt:lpwstr>
  </property>
  <property fmtid="{D5CDD505-2E9C-101B-9397-08002B2CF9AE}" pid="37" name="TPNamespace">
    <vt:lpwstr>POWERPNT</vt:lpwstr>
  </property>
  <property fmtid="{D5CDD505-2E9C-101B-9397-08002B2CF9AE}" pid="38" name="Content Type">
    <vt:lpwstr>OOFile</vt:lpwstr>
  </property>
  <property fmtid="{D5CDD505-2E9C-101B-9397-08002B2CF9AE}" pid="39" name="AuthoringAssetId">
    <vt:lpwstr>TP010203755</vt:lpwstr>
  </property>
  <property fmtid="{D5CDD505-2E9C-101B-9397-08002B2CF9AE}" pid="40" name="NumericAssetId">
    <vt:lpwstr/>
  </property>
  <property fmtid="{D5CDD505-2E9C-101B-9397-08002B2CF9AE}" pid="41" name="AppVer">
    <vt:lpwstr/>
  </property>
</Properties>
</file>